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6">
  <p:sldMasterIdLst>
    <p:sldMasterId id="2147483648" r:id="rId1"/>
    <p:sldMasterId id="2147483652" r:id="rId2"/>
  </p:sldMasterIdLst>
  <p:notesMasterIdLst>
    <p:notesMasterId r:id="rId18"/>
  </p:notesMasterIdLst>
  <p:sldIdLst>
    <p:sldId id="304" r:id="rId3"/>
    <p:sldId id="258" r:id="rId4"/>
    <p:sldId id="289" r:id="rId5"/>
    <p:sldId id="311" r:id="rId6"/>
    <p:sldId id="290" r:id="rId7"/>
    <p:sldId id="264" r:id="rId8"/>
    <p:sldId id="312" r:id="rId9"/>
    <p:sldId id="313" r:id="rId10"/>
    <p:sldId id="307" r:id="rId11"/>
    <p:sldId id="292" r:id="rId12"/>
    <p:sldId id="269" r:id="rId13"/>
    <p:sldId id="294" r:id="rId14"/>
    <p:sldId id="298" r:id="rId15"/>
    <p:sldId id="303" r:id="rId16"/>
    <p:sldId id="279" r:id="rId1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BAD7B"/>
    <a:srgbClr val="00C878"/>
    <a:srgbClr val="F6BE00"/>
    <a:srgbClr val="55A064"/>
    <a:srgbClr val="0A6446"/>
    <a:srgbClr val="098F66"/>
    <a:srgbClr val="00EAB7"/>
    <a:srgbClr val="FFFFFF"/>
    <a:srgbClr val="FFC878"/>
    <a:srgbClr val="0DC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1" autoAdjust="0"/>
    <p:restoredTop sz="94660" autoAdjust="0"/>
  </p:normalViewPr>
  <p:slideViewPr>
    <p:cSldViewPr>
      <p:cViewPr varScale="1">
        <p:scale>
          <a:sx n="116" d="100"/>
          <a:sy n="116" d="100"/>
        </p:scale>
        <p:origin x="-629" y="-7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pPr/>
              <a:t>2019/3/29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pPr/>
              <a:t>‹#›</a:t>
            </a:fld>
            <a:endParaRPr lang="zh-CN" altLang="en-US"/>
          </a:p>
        </p:txBody>
      </p:sp>
    </p:spTree>
    <p:extLst>
      <p:ext uri="{BB962C8B-B14F-4D97-AF65-F5344CB8AC3E}">
        <p14:creationId xmlns:p14="http://schemas.microsoft.com/office/powerpoint/2010/main" val="16074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3</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5</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9</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231484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34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565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2659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1053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av"/><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210541" y="2536977"/>
            <a:ext cx="2674130" cy="1692771"/>
          </a:xfrm>
          <a:prstGeom prst="rect">
            <a:avLst/>
          </a:prstGeom>
          <a:noFill/>
        </p:spPr>
        <p:txBody>
          <a:bodyPr wrap="none" rtlCol="0">
            <a:spAutoFit/>
          </a:bodyPr>
          <a:lstStyle/>
          <a:p>
            <a:pPr algn="ctr"/>
            <a:r>
              <a:rPr lang="zh-CN" altLang="en-US" sz="4000" b="1" dirty="0">
                <a:solidFill>
                  <a:prstClr val="black">
                    <a:lumMod val="85000"/>
                    <a:lumOff val="15000"/>
                  </a:prstClr>
                </a:solidFill>
                <a:latin typeface="微软雅黑" panose="020B0503020204020204" pitchFamily="34" charset="-122"/>
                <a:ea typeface="微软雅黑" panose="020B0503020204020204" pitchFamily="34" charset="-122"/>
              </a:rPr>
              <a:t>霸笔笔记</a:t>
            </a:r>
            <a:endParaRPr lang="en-US" altLang="zh-CN" sz="40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smtClean="0">
                <a:solidFill>
                  <a:prstClr val="black">
                    <a:lumMod val="85000"/>
                    <a:lumOff val="15000"/>
                  </a:prstClr>
                </a:solidFill>
                <a:latin typeface="微软雅黑" panose="020B0503020204020204" pitchFamily="34" charset="-122"/>
                <a:ea typeface="微软雅黑" panose="020B0503020204020204" pitchFamily="34" charset="-122"/>
              </a:rPr>
              <a:t>（安卓</a:t>
            </a:r>
            <a:r>
              <a:rPr lang="en-US" altLang="zh-CN" sz="3200" b="1" dirty="0" smtClean="0">
                <a:solidFill>
                  <a:prstClr val="black">
                    <a:lumMod val="85000"/>
                    <a:lumOff val="15000"/>
                  </a:prstClr>
                </a:solidFill>
                <a:latin typeface="微软雅黑" panose="020B0503020204020204" pitchFamily="34" charset="-122"/>
                <a:ea typeface="微软雅黑" panose="020B0503020204020204" pitchFamily="34" charset="-122"/>
              </a:rPr>
              <a:t>APP</a:t>
            </a:r>
            <a:r>
              <a:rPr lang="zh-CN" altLang="en-US" sz="3200" b="1" dirty="0" smtClean="0">
                <a:solidFill>
                  <a:prstClr val="black">
                    <a:lumMod val="85000"/>
                    <a:lumOff val="15000"/>
                  </a:prstClr>
                </a:solidFill>
                <a:latin typeface="微软雅黑" panose="020B0503020204020204" pitchFamily="34" charset="-122"/>
                <a:ea typeface="微软雅黑" panose="020B0503020204020204" pitchFamily="34" charset="-122"/>
              </a:rPr>
              <a:t>）</a:t>
            </a:r>
            <a:endPar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smtClean="0">
                <a:solidFill>
                  <a:prstClr val="black">
                    <a:lumMod val="85000"/>
                    <a:lumOff val="15000"/>
                  </a:prstClr>
                </a:solidFill>
                <a:latin typeface="微软雅黑" panose="020B0503020204020204" pitchFamily="34" charset="-122"/>
                <a:ea typeface="微软雅黑" panose="020B0503020204020204" pitchFamily="34" charset="-122"/>
              </a:rPr>
              <a:t>可行性分析</a:t>
            </a:r>
            <a:endPar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2619382" y="4357696"/>
            <a:ext cx="3905236" cy="400110"/>
          </a:xfrm>
          <a:prstGeom prst="rect">
            <a:avLst/>
          </a:prstGeom>
          <a:noFill/>
        </p:spPr>
        <p:txBody>
          <a:bodyPr wrap="none" rtlCol="0">
            <a:spAutoFit/>
          </a:bodyPr>
          <a:lstStyle/>
          <a:p>
            <a:pPr algn="ct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G02</a:t>
            </a: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小组：高兴欣 王晨旭 倪嘉玲</a:t>
            </a:r>
          </a:p>
        </p:txBody>
      </p:sp>
      <p:pic>
        <p:nvPicPr>
          <p:cNvPr id="14" name="winx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756576" y="-884634"/>
            <a:ext cx="609600" cy="609600"/>
          </a:xfrm>
          <a:prstGeom prst="rect">
            <a:avLst/>
          </a:prstGeom>
        </p:spPr>
      </p:pic>
      <p:grpSp>
        <p:nvGrpSpPr>
          <p:cNvPr id="15" name="组合 14"/>
          <p:cNvGrpSpPr/>
          <p:nvPr/>
        </p:nvGrpSpPr>
        <p:grpSpPr>
          <a:xfrm>
            <a:off x="3832681" y="926559"/>
            <a:ext cx="1429852" cy="1429852"/>
            <a:chOff x="1232831" y="1748812"/>
            <a:chExt cx="1645876" cy="1645876"/>
          </a:xfrm>
        </p:grpSpPr>
        <p:sp>
          <p:nvSpPr>
            <p:cNvPr id="2" name="圆角矩形 1"/>
            <p:cNvSpPr/>
            <p:nvPr/>
          </p:nvSpPr>
          <p:spPr>
            <a:xfrm>
              <a:off x="1232831" y="1748812"/>
              <a:ext cx="1645876" cy="16458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4" name="TextBox 23"/>
            <p:cNvSpPr txBox="1"/>
            <p:nvPr/>
          </p:nvSpPr>
          <p:spPr>
            <a:xfrm>
              <a:off x="1265508" y="2080468"/>
              <a:ext cx="1592765" cy="885689"/>
            </a:xfrm>
            <a:prstGeom prst="rect">
              <a:avLst/>
            </a:prstGeom>
            <a:noFill/>
          </p:spPr>
          <p:txBody>
            <a:bodyPr wrap="none" rtlCol="0">
              <a:spAutoFit/>
            </a:bodyPr>
            <a:lstStyle/>
            <a:p>
              <a:pPr algn="ctr"/>
              <a:r>
                <a:rPr lang="en-US" altLang="zh-CN" sz="4400" dirty="0">
                  <a:solidFill>
                    <a:prstClr val="white"/>
                  </a:solidFill>
                  <a:latin typeface="Impact" panose="020B0806030902050204" pitchFamily="34" charset="0"/>
                  <a:ea typeface="微软雅黑" panose="020B0503020204020204" pitchFamily="34" charset="-122"/>
                </a:rPr>
                <a:t>BUBY</a:t>
              </a:r>
              <a:endParaRPr lang="zh-CN" altLang="en-US" sz="4400" dirty="0">
                <a:solidFill>
                  <a:prstClr val="white"/>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7"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7" fill="hold"/>
                                        <p:tgtEl>
                                          <p:spTgt spid="14"/>
                                        </p:tgtEl>
                                      </p:cBhvr>
                                    </p:cmd>
                                  </p:childTnLst>
                                </p:cTn>
                              </p:par>
                              <p:par>
                                <p:cTn id="7" presetID="2" presetClass="entr" presetSubtype="8"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1000" fill="hold"/>
                                        <p:tgtEl>
                                          <p:spTgt spid="15"/>
                                        </p:tgtEl>
                                        <p:attrNameLst>
                                          <p:attrName>ppt_x</p:attrName>
                                        </p:attrNameLst>
                                      </p:cBhvr>
                                      <p:tavLst>
                                        <p:tav tm="0">
                                          <p:val>
                                            <p:strVal val="0-#ppt_w/2"/>
                                          </p:val>
                                        </p:tav>
                                        <p:tav tm="100000">
                                          <p:val>
                                            <p:strVal val="#ppt_x"/>
                                          </p:val>
                                        </p:tav>
                                      </p:tavLst>
                                    </p:anim>
                                    <p:anim calcmode="lin" valueType="num">
                                      <p:cBhvr additive="base">
                                        <p:cTn id="10" dur="1000" fill="hold"/>
                                        <p:tgtEl>
                                          <p:spTgt spid="15"/>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12" presetClass="entr" presetSubtype="4" fill="hold" grpId="0" nodeType="withEffect">
                                  <p:stCondLst>
                                    <p:cond delay="15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par>
                                <p:cTn id="18" presetID="12" presetClass="entr" presetSubtype="1"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14"/>
                </p:tgtEl>
              </p:cMediaNode>
            </p:audio>
          </p:childTnLst>
        </p:cTn>
      </p:par>
    </p:tnLst>
    <p:bldLst>
      <p:bldP spid="3"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195736" y="195486"/>
            <a:ext cx="4992072" cy="553998"/>
          </a:xfrm>
          <a:prstGeom prst="rect">
            <a:avLst/>
          </a:prstGeom>
          <a:noFill/>
        </p:spPr>
        <p:txBody>
          <a:bodyPr wrap="none" rtlCol="0">
            <a:spAutoFit/>
          </a:bodyPr>
          <a:lstStyle/>
          <a:p>
            <a:r>
              <a:rPr lang="en-US" altLang="zh-CN" sz="3000" dirty="0" smtClean="0">
                <a:solidFill>
                  <a:schemeClr val="accent2"/>
                </a:solidFill>
                <a:latin typeface="微软雅黑" panose="020B0503020204020204" pitchFamily="34" charset="-122"/>
                <a:ea typeface="微软雅黑" panose="020B0503020204020204" pitchFamily="34" charset="-122"/>
              </a:rPr>
              <a:t>7.</a:t>
            </a:r>
            <a:r>
              <a:rPr lang="zh-CN" altLang="zh-CN" sz="3000" dirty="0">
                <a:solidFill>
                  <a:schemeClr val="accent2"/>
                </a:solidFill>
                <a:latin typeface="微软雅黑" panose="020B0503020204020204" pitchFamily="34" charset="-122"/>
                <a:ea typeface="微软雅黑" panose="020B0503020204020204" pitchFamily="34" charset="-122"/>
              </a:rPr>
              <a:t>技术可行性</a:t>
            </a:r>
            <a:r>
              <a:rPr lang="en-US" altLang="zh-CN" sz="3000" dirty="0">
                <a:solidFill>
                  <a:schemeClr val="accent2"/>
                </a:solidFill>
                <a:latin typeface="微软雅黑" panose="020B0503020204020204" pitchFamily="34" charset="-122"/>
                <a:ea typeface="微软雅黑" panose="020B0503020204020204" pitchFamily="34" charset="-122"/>
              </a:rPr>
              <a:t>(</a:t>
            </a:r>
            <a:r>
              <a:rPr lang="zh-CN" altLang="zh-CN" sz="3000" dirty="0">
                <a:solidFill>
                  <a:schemeClr val="accent2"/>
                </a:solidFill>
                <a:latin typeface="微软雅黑" panose="020B0503020204020204" pitchFamily="34" charset="-122"/>
                <a:ea typeface="微软雅黑" panose="020B0503020204020204" pitchFamily="34" charset="-122"/>
              </a:rPr>
              <a:t>技术风险评价</a:t>
            </a:r>
            <a:r>
              <a:rPr lang="en-US" altLang="zh-CN" sz="3000" dirty="0">
                <a:solidFill>
                  <a:schemeClr val="accent2"/>
                </a:solidFill>
                <a:latin typeface="微软雅黑" panose="020B0503020204020204" pitchFamily="34" charset="-122"/>
                <a:ea typeface="微软雅黑" panose="020B0503020204020204" pitchFamily="34" charset="-122"/>
              </a:rPr>
              <a:t>)</a:t>
            </a:r>
            <a:endParaRPr lang="zh-CN" altLang="zh-CN" sz="3000" dirty="0">
              <a:solidFill>
                <a:schemeClr val="accent2"/>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611560" y="987574"/>
            <a:ext cx="7344816" cy="2339102"/>
          </a:xfrm>
          <a:prstGeom prst="rect">
            <a:avLst/>
          </a:prstGeom>
          <a:noFill/>
        </p:spPr>
        <p:txBody>
          <a:bodyPr wrap="square" rtlCol="0">
            <a:spAutoFit/>
          </a:bodyPr>
          <a:lstStyle/>
          <a:p>
            <a:r>
              <a:rPr lang="zh-CN" altLang="zh-CN" sz="2000" b="1" dirty="0">
                <a:solidFill>
                  <a:schemeClr val="accent3"/>
                </a:solidFill>
                <a:latin typeface="黑体" pitchFamily="49" charset="-122"/>
                <a:ea typeface="黑体" pitchFamily="49" charset="-122"/>
              </a:rPr>
              <a:t>功能说明</a:t>
            </a:r>
          </a:p>
          <a:p>
            <a:endParaRPr lang="en-US" altLang="zh-CN" sz="1600" dirty="0" smtClean="0">
              <a:solidFill>
                <a:schemeClr val="accent3"/>
              </a:solidFill>
              <a:latin typeface="黑体" pitchFamily="49" charset="-122"/>
              <a:ea typeface="黑体" pitchFamily="49" charset="-122"/>
            </a:endParaRPr>
          </a:p>
          <a:p>
            <a:r>
              <a:rPr lang="zh-CN" altLang="zh-CN" sz="1600" dirty="0" smtClean="0">
                <a:solidFill>
                  <a:schemeClr val="accent3"/>
                </a:solidFill>
                <a:latin typeface="黑体" pitchFamily="49" charset="-122"/>
                <a:ea typeface="黑体" pitchFamily="49" charset="-122"/>
              </a:rPr>
              <a:t>具体</a:t>
            </a:r>
            <a:r>
              <a:rPr lang="zh-CN" altLang="zh-CN" sz="1600" dirty="0">
                <a:solidFill>
                  <a:schemeClr val="accent3"/>
                </a:solidFill>
                <a:latin typeface="黑体" pitchFamily="49" charset="-122"/>
                <a:ea typeface="黑体" pitchFamily="49" charset="-122"/>
              </a:rPr>
              <a:t>有如下一些功能：登陆服务器，添加事项，设置提醒。</a:t>
            </a:r>
          </a:p>
          <a:p>
            <a:endParaRPr lang="en-US" altLang="zh-CN" sz="2000" b="1" dirty="0" smtClean="0">
              <a:solidFill>
                <a:schemeClr val="accent3"/>
              </a:solidFill>
              <a:latin typeface="黑体" pitchFamily="49" charset="-122"/>
              <a:ea typeface="黑体" pitchFamily="49" charset="-122"/>
            </a:endParaRPr>
          </a:p>
          <a:p>
            <a:r>
              <a:rPr lang="zh-CN" altLang="zh-CN" sz="2000" b="1" dirty="0" smtClean="0">
                <a:solidFill>
                  <a:schemeClr val="accent3"/>
                </a:solidFill>
                <a:latin typeface="黑体" pitchFamily="49" charset="-122"/>
                <a:ea typeface="黑体" pitchFamily="49" charset="-122"/>
              </a:rPr>
              <a:t>技术分析</a:t>
            </a:r>
            <a:endParaRPr lang="en-US" altLang="zh-CN" sz="2000" b="1" dirty="0" smtClean="0">
              <a:solidFill>
                <a:schemeClr val="accent3"/>
              </a:solidFill>
              <a:latin typeface="黑体" pitchFamily="49" charset="-122"/>
              <a:ea typeface="黑体" pitchFamily="49" charset="-122"/>
            </a:endParaRPr>
          </a:p>
          <a:p>
            <a:endParaRPr lang="zh-CN" altLang="zh-CN" sz="2000" b="1" dirty="0">
              <a:solidFill>
                <a:schemeClr val="accent3"/>
              </a:solidFill>
              <a:latin typeface="黑体" pitchFamily="49" charset="-122"/>
              <a:ea typeface="黑体" pitchFamily="49" charset="-122"/>
            </a:endParaRPr>
          </a:p>
          <a:p>
            <a:r>
              <a:rPr lang="zh-CN" altLang="zh-CN" sz="1600" dirty="0">
                <a:solidFill>
                  <a:schemeClr val="accent3"/>
                </a:solidFill>
                <a:latin typeface="黑体" pitchFamily="49" charset="-122"/>
                <a:ea typeface="黑体" pitchFamily="49" charset="-122"/>
              </a:rPr>
              <a:t>见下表：</a:t>
            </a:r>
          </a:p>
          <a:p>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660393974"/>
              </p:ext>
            </p:extLst>
          </p:nvPr>
        </p:nvGraphicFramePr>
        <p:xfrm>
          <a:off x="1835696" y="3075806"/>
          <a:ext cx="5257800" cy="1301814"/>
        </p:xfrm>
        <a:graphic>
          <a:graphicData uri="http://schemas.openxmlformats.org/drawingml/2006/table">
            <a:tbl>
              <a:tblPr>
                <a:tableStyleId>{5C22544A-7EE6-4342-B048-85BDC9FD1C3A}</a:tableStyleId>
              </a:tblPr>
              <a:tblGrid>
                <a:gridCol w="906780"/>
                <a:gridCol w="617220"/>
                <a:gridCol w="693420"/>
                <a:gridCol w="3040380"/>
              </a:tblGrid>
              <a:tr h="0">
                <a:tc>
                  <a:txBody>
                    <a:bodyPr/>
                    <a:lstStyle/>
                    <a:p>
                      <a:pPr algn="ctr">
                        <a:spcAft>
                          <a:spcPts val="0"/>
                        </a:spcAft>
                      </a:pPr>
                      <a:r>
                        <a:rPr lang="zh-CN" sz="1200" dirty="0">
                          <a:effectLst/>
                        </a:rPr>
                        <a:t>关键技术项</a:t>
                      </a:r>
                      <a:endParaRPr lang="zh-CN" sz="1200" dirty="0">
                        <a:effectLst/>
                        <a:latin typeface="Times New Roman"/>
                        <a:ea typeface="宋体"/>
                        <a:cs typeface="Times New Roman"/>
                      </a:endParaRPr>
                    </a:p>
                  </a:txBody>
                  <a:tcPr marL="68580" marR="68580" marT="0" marB="0"/>
                </a:tc>
                <a:tc>
                  <a:txBody>
                    <a:bodyPr/>
                    <a:lstStyle/>
                    <a:p>
                      <a:pPr algn="ctr">
                        <a:spcAft>
                          <a:spcPts val="0"/>
                        </a:spcAft>
                      </a:pPr>
                      <a:r>
                        <a:rPr lang="zh-CN" sz="1200">
                          <a:effectLst/>
                        </a:rPr>
                        <a:t>要求</a:t>
                      </a:r>
                      <a:endParaRPr lang="zh-CN" sz="1200">
                        <a:effectLst/>
                        <a:latin typeface="Times New Roman"/>
                        <a:ea typeface="宋体"/>
                        <a:cs typeface="Times New Roman"/>
                      </a:endParaRPr>
                    </a:p>
                  </a:txBody>
                  <a:tcPr marL="68580" marR="68580" marT="0" marB="0"/>
                </a:tc>
                <a:tc>
                  <a:txBody>
                    <a:bodyPr/>
                    <a:lstStyle/>
                    <a:p>
                      <a:pPr algn="ctr">
                        <a:spcAft>
                          <a:spcPts val="0"/>
                        </a:spcAft>
                      </a:pPr>
                      <a:r>
                        <a:rPr lang="zh-CN" sz="1200" dirty="0">
                          <a:effectLst/>
                        </a:rPr>
                        <a:t>现有水平</a:t>
                      </a:r>
                      <a:endParaRPr lang="zh-CN" sz="1200" dirty="0">
                        <a:effectLst/>
                        <a:latin typeface="Times New Roman"/>
                        <a:ea typeface="宋体"/>
                        <a:cs typeface="Times New Roman"/>
                      </a:endParaRPr>
                    </a:p>
                  </a:txBody>
                  <a:tcPr marL="68580" marR="68580" marT="0" marB="0"/>
                </a:tc>
                <a:tc>
                  <a:txBody>
                    <a:bodyPr/>
                    <a:lstStyle/>
                    <a:p>
                      <a:pPr algn="ctr">
                        <a:spcAft>
                          <a:spcPts val="0"/>
                        </a:spcAft>
                      </a:pPr>
                      <a:r>
                        <a:rPr lang="zh-CN" sz="1200">
                          <a:effectLst/>
                        </a:rPr>
                        <a:t>对照分析</a:t>
                      </a:r>
                      <a:endParaRPr lang="zh-CN" sz="1200">
                        <a:effectLst/>
                        <a:latin typeface="Times New Roman"/>
                        <a:ea typeface="宋体"/>
                        <a:cs typeface="Times New Roman"/>
                      </a:endParaRPr>
                    </a:p>
                  </a:txBody>
                  <a:tcPr marL="68580" marR="68580" marT="0" marB="0"/>
                </a:tc>
              </a:tr>
              <a:tr h="0">
                <a:tc>
                  <a:txBody>
                    <a:bodyPr/>
                    <a:lstStyle/>
                    <a:p>
                      <a:pPr algn="ctr">
                        <a:spcAft>
                          <a:spcPts val="0"/>
                        </a:spcAft>
                      </a:pPr>
                      <a:r>
                        <a:rPr lang="en-US" sz="1200">
                          <a:effectLst/>
                        </a:rPr>
                        <a:t>Java</a:t>
                      </a:r>
                      <a:endParaRPr lang="zh-CN" sz="1200">
                        <a:effectLst/>
                        <a:latin typeface="Times New Roman"/>
                        <a:ea typeface="宋体"/>
                        <a:cs typeface="Times New Roman"/>
                      </a:endParaRPr>
                    </a:p>
                  </a:txBody>
                  <a:tcPr marL="68580" marR="68580" marT="0" marB="0" anchor="ctr"/>
                </a:tc>
                <a:tc>
                  <a:txBody>
                    <a:bodyPr/>
                    <a:lstStyle/>
                    <a:p>
                      <a:pPr algn="ctr">
                        <a:lnSpc>
                          <a:spcPct val="125000"/>
                        </a:lnSpc>
                        <a:spcBef>
                          <a:spcPts val="300"/>
                        </a:spcBef>
                        <a:spcAft>
                          <a:spcPts val="300"/>
                        </a:spcAft>
                        <a:tabLst>
                          <a:tab pos="228600" algn="l"/>
                        </a:tabLst>
                      </a:pPr>
                      <a:r>
                        <a:rPr lang="zh-CN" sz="1200" kern="100">
                          <a:effectLst/>
                        </a:rPr>
                        <a:t>熟悉</a:t>
                      </a:r>
                      <a:endParaRPr lang="zh-CN" sz="1200">
                        <a:effectLst/>
                        <a:latin typeface="Arial"/>
                        <a:ea typeface="宋体"/>
                        <a:cs typeface="Times New Roman"/>
                      </a:endParaRPr>
                    </a:p>
                  </a:txBody>
                  <a:tcPr marL="68580" marR="68580" marT="0" marB="0" anchor="ctr"/>
                </a:tc>
                <a:tc>
                  <a:txBody>
                    <a:bodyPr/>
                    <a:lstStyle/>
                    <a:p>
                      <a:pPr algn="ctr">
                        <a:spcAft>
                          <a:spcPts val="0"/>
                        </a:spcAft>
                      </a:pPr>
                      <a:r>
                        <a:rPr lang="zh-CN" sz="1200">
                          <a:effectLst/>
                        </a:rPr>
                        <a:t>了解</a:t>
                      </a:r>
                      <a:endParaRPr lang="zh-CN" sz="1200">
                        <a:effectLst/>
                        <a:latin typeface="Times New Roman"/>
                        <a:ea typeface="宋体"/>
                        <a:cs typeface="Times New Roman"/>
                      </a:endParaRPr>
                    </a:p>
                  </a:txBody>
                  <a:tcPr marL="68580" marR="68580" marT="0" marB="0" anchor="ctr"/>
                </a:tc>
                <a:tc>
                  <a:txBody>
                    <a:bodyPr/>
                    <a:lstStyle/>
                    <a:p>
                      <a:pPr>
                        <a:spcAft>
                          <a:spcPts val="0"/>
                        </a:spcAft>
                      </a:pPr>
                      <a:r>
                        <a:rPr lang="zh-CN" sz="1200" dirty="0">
                          <a:effectLst/>
                        </a:rPr>
                        <a:t>虽有欠缺，但通过指导培训，应该在短期内可以达到要求。</a:t>
                      </a:r>
                      <a:endParaRPr lang="zh-CN" sz="1200" dirty="0">
                        <a:effectLst/>
                        <a:latin typeface="Times New Roman"/>
                        <a:ea typeface="宋体"/>
                        <a:cs typeface="Times New Roman"/>
                      </a:endParaRPr>
                    </a:p>
                  </a:txBody>
                  <a:tcPr marL="68580" marR="68580" marT="0" marB="0"/>
                </a:tc>
              </a:tr>
              <a:tr h="0">
                <a:tc>
                  <a:txBody>
                    <a:bodyPr/>
                    <a:lstStyle/>
                    <a:p>
                      <a:pPr algn="ctr">
                        <a:spcAft>
                          <a:spcPts val="0"/>
                        </a:spcAft>
                      </a:pPr>
                      <a:r>
                        <a:rPr lang="en-US" sz="1200">
                          <a:effectLst/>
                        </a:rPr>
                        <a:t>MySQL</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zh-CN" sz="1200">
                          <a:effectLst/>
                        </a:rPr>
                        <a:t>熟悉</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zh-CN" sz="1200">
                          <a:effectLst/>
                        </a:rPr>
                        <a:t>了解</a:t>
                      </a:r>
                      <a:endParaRPr lang="zh-CN" sz="1200">
                        <a:effectLst/>
                        <a:latin typeface="Times New Roman"/>
                        <a:ea typeface="宋体"/>
                        <a:cs typeface="Times New Roman"/>
                      </a:endParaRPr>
                    </a:p>
                  </a:txBody>
                  <a:tcPr marL="68580" marR="68580" marT="0" marB="0" anchor="ctr"/>
                </a:tc>
                <a:tc>
                  <a:txBody>
                    <a:bodyPr/>
                    <a:lstStyle/>
                    <a:p>
                      <a:pPr>
                        <a:spcAft>
                          <a:spcPts val="0"/>
                        </a:spcAft>
                      </a:pPr>
                      <a:r>
                        <a:rPr lang="zh-CN" sz="1200">
                          <a:effectLst/>
                        </a:rPr>
                        <a:t>虽有欠缺，但通过指导培训，应该在短期内可以达到要求</a:t>
                      </a:r>
                      <a:endParaRPr lang="zh-CN" sz="1200">
                        <a:effectLst/>
                        <a:latin typeface="Times New Roman"/>
                        <a:ea typeface="宋体"/>
                        <a:cs typeface="Times New Roman"/>
                      </a:endParaRPr>
                    </a:p>
                  </a:txBody>
                  <a:tcPr marL="68580" marR="68580" marT="0" marB="0"/>
                </a:tc>
              </a:tr>
              <a:tr h="0">
                <a:tc>
                  <a:txBody>
                    <a:bodyPr/>
                    <a:lstStyle/>
                    <a:p>
                      <a:pPr algn="ctr">
                        <a:spcAft>
                          <a:spcPts val="0"/>
                        </a:spcAft>
                      </a:pPr>
                      <a:r>
                        <a:rPr lang="en-US" sz="1200">
                          <a:effectLst/>
                        </a:rPr>
                        <a:t>Html</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zh-CN" sz="1200" dirty="0">
                          <a:effectLst/>
                        </a:rPr>
                        <a:t>熟练</a:t>
                      </a:r>
                      <a:endParaRPr lang="zh-CN" sz="1200" dirty="0">
                        <a:effectLst/>
                        <a:latin typeface="Times New Roman"/>
                        <a:ea typeface="宋体"/>
                        <a:cs typeface="Times New Roman"/>
                      </a:endParaRPr>
                    </a:p>
                  </a:txBody>
                  <a:tcPr marL="68580" marR="68580" marT="0" marB="0" anchor="ctr"/>
                </a:tc>
                <a:tc>
                  <a:txBody>
                    <a:bodyPr/>
                    <a:lstStyle/>
                    <a:p>
                      <a:pPr algn="ctr">
                        <a:lnSpc>
                          <a:spcPct val="125000"/>
                        </a:lnSpc>
                        <a:spcBef>
                          <a:spcPts val="300"/>
                        </a:spcBef>
                        <a:spcAft>
                          <a:spcPts val="300"/>
                        </a:spcAft>
                        <a:tabLst>
                          <a:tab pos="228600" algn="l"/>
                        </a:tabLst>
                      </a:pPr>
                      <a:r>
                        <a:rPr lang="zh-CN" sz="1200" kern="100" dirty="0">
                          <a:effectLst/>
                        </a:rPr>
                        <a:t>陌生</a:t>
                      </a:r>
                      <a:endParaRPr lang="zh-CN" sz="1200" dirty="0">
                        <a:effectLst/>
                        <a:latin typeface="Arial"/>
                        <a:ea typeface="宋体"/>
                        <a:cs typeface="Times New Roman"/>
                      </a:endParaRPr>
                    </a:p>
                  </a:txBody>
                  <a:tcPr marL="68580" marR="68580" marT="0" marB="0" anchor="ctr"/>
                </a:tc>
                <a:tc>
                  <a:txBody>
                    <a:bodyPr/>
                    <a:lstStyle/>
                    <a:p>
                      <a:pPr>
                        <a:spcAft>
                          <a:spcPts val="0"/>
                        </a:spcAft>
                      </a:pPr>
                      <a:r>
                        <a:rPr lang="zh-CN" sz="1200" dirty="0">
                          <a:effectLst/>
                        </a:rPr>
                        <a:t>短期内难以达到要求，存在较大风险。</a:t>
                      </a:r>
                      <a:endParaRPr lang="zh-CN" sz="1200" dirty="0">
                        <a:effectLst/>
                        <a:latin typeface="Times New Roman"/>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1739545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917358" y="2836088"/>
            <a:ext cx="1669690" cy="1569660"/>
          </a:xfrm>
          <a:prstGeom prst="rect">
            <a:avLst/>
          </a:prstGeom>
          <a:noFill/>
        </p:spPr>
        <p:txBody>
          <a:bodyPr wrap="square" rtlCol="0">
            <a:spAutoFit/>
          </a:bodyPr>
          <a:lstStyle/>
          <a:p>
            <a:pPr algn="ctr">
              <a:lnSpc>
                <a:spcPct val="120000"/>
              </a:lnSpc>
              <a:defRPr/>
            </a:pPr>
            <a:r>
              <a:rPr lang="zh-CN" altLang="en-US" sz="1600" kern="0" dirty="0" smtClean="0">
                <a:solidFill>
                  <a:schemeClr val="bg1"/>
                </a:solidFill>
                <a:latin typeface="微软雅黑" panose="020B0503020204020204" pitchFamily="34" charset="-122"/>
                <a:ea typeface="微软雅黑" panose="020B0503020204020204" pitchFamily="34" charset="-122"/>
              </a:rPr>
              <a:t>用户注册登陆，保存用户记录的信息，以防更换手机导致丢失信息。</a:t>
            </a:r>
            <a:endParaRPr lang="zh-CN" altLang="en-US" sz="1600" kern="0"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724992" y="123478"/>
            <a:ext cx="6750566" cy="1292662"/>
          </a:xfrm>
          <a:prstGeom prst="rect">
            <a:avLst/>
          </a:prstGeom>
          <a:noFill/>
        </p:spPr>
        <p:txBody>
          <a:bodyPr wrap="none" rtlCol="0">
            <a:spAutoFit/>
          </a:bodyPr>
          <a:lstStyle/>
          <a:p>
            <a:pPr algn="ctr"/>
            <a:r>
              <a:rPr lang="en-US" altLang="zh-CN" sz="3000" dirty="0">
                <a:solidFill>
                  <a:schemeClr val="accent2"/>
                </a:solidFill>
                <a:latin typeface="微软雅黑" panose="020B0503020204020204" pitchFamily="34" charset="-122"/>
                <a:ea typeface="微软雅黑" panose="020B0503020204020204" pitchFamily="34" charset="-122"/>
              </a:rPr>
              <a:t>8.</a:t>
            </a:r>
            <a:r>
              <a:rPr lang="zh-CN" altLang="en-US" sz="3000" dirty="0">
                <a:solidFill>
                  <a:schemeClr val="accent2"/>
                </a:solidFill>
                <a:latin typeface="微软雅黑" panose="020B0503020204020204" pitchFamily="34" charset="-122"/>
                <a:ea typeface="微软雅黑" panose="020B0503020204020204" pitchFamily="34" charset="-122"/>
              </a:rPr>
              <a:t>法律可行性</a:t>
            </a:r>
            <a:endParaRPr lang="en-US" altLang="zh-CN" sz="3000" dirty="0">
              <a:solidFill>
                <a:schemeClr val="accent2"/>
              </a:solidFill>
              <a:latin typeface="微软雅黑" panose="020B0503020204020204" pitchFamily="34" charset="-122"/>
              <a:ea typeface="微软雅黑" panose="020B0503020204020204" pitchFamily="34" charset="-122"/>
            </a:endParaRPr>
          </a:p>
          <a:p>
            <a:r>
              <a:rPr lang="en-US" altLang="zh-CN" sz="1600" dirty="0" smtClean="0">
                <a:solidFill>
                  <a:schemeClr val="accent3"/>
                </a:solidFill>
                <a:latin typeface="黑体" pitchFamily="49" charset="-122"/>
                <a:ea typeface="黑体" pitchFamily="49" charset="-122"/>
              </a:rPr>
              <a:t> </a:t>
            </a:r>
          </a:p>
          <a:p>
            <a:r>
              <a:rPr lang="en-US" altLang="zh-CN" sz="1600" dirty="0">
                <a:solidFill>
                  <a:schemeClr val="accent3"/>
                </a:solidFill>
                <a:latin typeface="黑体" pitchFamily="49" charset="-122"/>
                <a:ea typeface="黑体" pitchFamily="49" charset="-122"/>
              </a:rPr>
              <a:t> </a:t>
            </a:r>
            <a:r>
              <a:rPr lang="en-US" altLang="zh-CN" sz="1600" dirty="0" smtClean="0">
                <a:solidFill>
                  <a:schemeClr val="accent3"/>
                </a:solidFill>
                <a:latin typeface="黑体" pitchFamily="49" charset="-122"/>
                <a:ea typeface="黑体" pitchFamily="49" charset="-122"/>
              </a:rPr>
              <a:t> </a:t>
            </a:r>
            <a:r>
              <a:rPr lang="zh-CN" altLang="zh-CN" sz="1600" dirty="0" smtClean="0">
                <a:solidFill>
                  <a:schemeClr val="accent3"/>
                </a:solidFill>
                <a:latin typeface="黑体" pitchFamily="49" charset="-122"/>
                <a:ea typeface="黑体" pitchFamily="49" charset="-122"/>
              </a:rPr>
              <a:t>该</a:t>
            </a:r>
            <a:r>
              <a:rPr lang="zh-CN" altLang="zh-CN" sz="1600" dirty="0">
                <a:solidFill>
                  <a:schemeClr val="accent3"/>
                </a:solidFill>
                <a:latin typeface="黑体" pitchFamily="49" charset="-122"/>
                <a:ea typeface="黑体" pitchFamily="49" charset="-122"/>
              </a:rPr>
              <a:t>产品没有侵权或者抄袭等违法情况，也没有被申请过专利，故可行。</a:t>
            </a:r>
          </a:p>
          <a:p>
            <a:r>
              <a:rPr lang="zh-CN" altLang="zh-CN" sz="1600" dirty="0">
                <a:solidFill>
                  <a:schemeClr val="accent3"/>
                </a:solidFill>
                <a:latin typeface="黑体" pitchFamily="49" charset="-122"/>
                <a:ea typeface="黑体" pitchFamily="49" charset="-122"/>
              </a:rPr>
              <a:t>无国家政策限制，也无地方政府（或其它</a:t>
            </a:r>
            <a:r>
              <a:rPr lang="zh-CN" altLang="zh-CN" sz="1600" dirty="0" smtClean="0">
                <a:solidFill>
                  <a:schemeClr val="accent3"/>
                </a:solidFill>
                <a:latin typeface="黑体" pitchFamily="49" charset="-122"/>
                <a:ea typeface="黑体" pitchFamily="49" charset="-122"/>
              </a:rPr>
              <a:t>机构</a:t>
            </a:r>
            <a:r>
              <a:rPr lang="zh-CN" altLang="en-US" sz="1600" dirty="0" smtClean="0">
                <a:solidFill>
                  <a:schemeClr val="accent3"/>
                </a:solidFill>
                <a:latin typeface="黑体" pitchFamily="49" charset="-122"/>
                <a:ea typeface="黑体" pitchFamily="49" charset="-122"/>
              </a:rPr>
              <a:t>）</a:t>
            </a:r>
            <a:r>
              <a:rPr lang="zh-CN" altLang="zh-CN" sz="1600" dirty="0" smtClean="0">
                <a:solidFill>
                  <a:schemeClr val="accent3"/>
                </a:solidFill>
                <a:latin typeface="黑体" pitchFamily="49" charset="-122"/>
                <a:ea typeface="黑体" pitchFamily="49" charset="-122"/>
              </a:rPr>
              <a:t>的</a:t>
            </a:r>
            <a:r>
              <a:rPr lang="zh-CN" altLang="zh-CN" sz="1600" dirty="0">
                <a:solidFill>
                  <a:schemeClr val="accent3"/>
                </a:solidFill>
                <a:latin typeface="黑体" pitchFamily="49" charset="-122"/>
                <a:ea typeface="黑体" pitchFamily="49" charset="-122"/>
              </a:rPr>
              <a:t>限制</a:t>
            </a:r>
            <a:r>
              <a:rPr lang="zh-CN" altLang="zh-CN" sz="1600" dirty="0" smtClean="0">
                <a:solidFill>
                  <a:schemeClr val="accent3"/>
                </a:solidFill>
                <a:latin typeface="黑体" pitchFamily="49" charset="-122"/>
                <a:ea typeface="黑体" pitchFamily="49" charset="-122"/>
              </a:rPr>
              <a:t>。</a:t>
            </a:r>
            <a:endParaRPr lang="zh-CN" altLang="zh-CN" sz="1600" dirty="0">
              <a:solidFill>
                <a:schemeClr val="accent3"/>
              </a:solidFill>
              <a:latin typeface="黑体" pitchFamily="49" charset="-122"/>
              <a:ea typeface="黑体" pitchFamily="49" charset="-122"/>
            </a:endParaRPr>
          </a:p>
        </p:txBody>
      </p:sp>
      <p:sp>
        <p:nvSpPr>
          <p:cNvPr id="4" name="TextBox 3"/>
          <p:cNvSpPr txBox="1"/>
          <p:nvPr/>
        </p:nvSpPr>
        <p:spPr>
          <a:xfrm>
            <a:off x="395536" y="1563638"/>
            <a:ext cx="8148389" cy="3262432"/>
          </a:xfrm>
          <a:prstGeom prst="rect">
            <a:avLst/>
          </a:prstGeom>
          <a:noFill/>
        </p:spPr>
        <p:txBody>
          <a:bodyPr wrap="square" rtlCol="0">
            <a:spAutoFit/>
          </a:bodyPr>
          <a:lstStyle/>
          <a:p>
            <a:pPr algn="ctr"/>
            <a:r>
              <a:rPr lang="en-US" altLang="zh-CN" sz="3000" dirty="0" smtClean="0">
                <a:solidFill>
                  <a:schemeClr val="accent2"/>
                </a:solidFill>
                <a:latin typeface="微软雅黑" panose="020B0503020204020204" pitchFamily="34" charset="-122"/>
                <a:ea typeface="微软雅黑" panose="020B0503020204020204" pitchFamily="34" charset="-122"/>
              </a:rPr>
              <a:t>9</a:t>
            </a:r>
            <a:r>
              <a:rPr lang="en-US" altLang="zh-CN" sz="3000" dirty="0">
                <a:solidFill>
                  <a:schemeClr val="accent2"/>
                </a:solidFill>
                <a:latin typeface="微软雅黑" panose="020B0503020204020204" pitchFamily="34" charset="-122"/>
                <a:ea typeface="微软雅黑" panose="020B0503020204020204" pitchFamily="34" charset="-122"/>
              </a:rPr>
              <a:t>.</a:t>
            </a:r>
            <a:r>
              <a:rPr lang="zh-CN" altLang="zh-CN" sz="3000" dirty="0" smtClean="0">
                <a:solidFill>
                  <a:schemeClr val="accent2"/>
                </a:solidFill>
                <a:latin typeface="微软雅黑" panose="020B0503020204020204" pitchFamily="34" charset="-122"/>
                <a:ea typeface="微软雅黑" panose="020B0503020204020204" pitchFamily="34" charset="-122"/>
              </a:rPr>
              <a:t>用户</a:t>
            </a:r>
            <a:r>
              <a:rPr lang="zh-CN" altLang="zh-CN" sz="3000" dirty="0">
                <a:solidFill>
                  <a:schemeClr val="accent2"/>
                </a:solidFill>
                <a:latin typeface="微软雅黑" panose="020B0503020204020204" pitchFamily="34" charset="-122"/>
                <a:ea typeface="微软雅黑" panose="020B0503020204020204" pitchFamily="34" charset="-122"/>
              </a:rPr>
              <a:t>使用</a:t>
            </a:r>
            <a:r>
              <a:rPr lang="zh-CN" altLang="zh-CN" sz="3000" dirty="0" smtClean="0">
                <a:solidFill>
                  <a:schemeClr val="accent2"/>
                </a:solidFill>
                <a:latin typeface="微软雅黑" panose="020B0503020204020204" pitchFamily="34" charset="-122"/>
                <a:ea typeface="微软雅黑" panose="020B0503020204020204" pitchFamily="34" charset="-122"/>
              </a:rPr>
              <a:t>可行性</a:t>
            </a:r>
            <a:endParaRPr lang="zh-CN" altLang="zh-CN" sz="3000" dirty="0">
              <a:solidFill>
                <a:schemeClr val="accent2"/>
              </a:solidFill>
              <a:latin typeface="微软雅黑" panose="020B0503020204020204" pitchFamily="34" charset="-122"/>
              <a:ea typeface="微软雅黑" panose="020B0503020204020204" pitchFamily="34" charset="-122"/>
            </a:endParaRPr>
          </a:p>
          <a:p>
            <a:pPr indent="457200"/>
            <a:endParaRPr lang="en-US" altLang="zh-CN" sz="1600" dirty="0" smtClean="0">
              <a:solidFill>
                <a:schemeClr val="accent3"/>
              </a:solidFill>
              <a:latin typeface="黑体" pitchFamily="49" charset="-122"/>
              <a:ea typeface="黑体" pitchFamily="49" charset="-122"/>
            </a:endParaRPr>
          </a:p>
          <a:p>
            <a:pPr indent="457200"/>
            <a:r>
              <a:rPr lang="zh-CN" altLang="zh-CN" sz="1600" dirty="0" smtClean="0">
                <a:solidFill>
                  <a:schemeClr val="accent3"/>
                </a:solidFill>
                <a:latin typeface="黑体" pitchFamily="49" charset="-122"/>
                <a:ea typeface="黑体" pitchFamily="49" charset="-122"/>
              </a:rPr>
              <a:t>对于</a:t>
            </a:r>
            <a:r>
              <a:rPr lang="zh-CN" altLang="zh-CN" sz="1600" dirty="0">
                <a:solidFill>
                  <a:schemeClr val="accent3"/>
                </a:solidFill>
                <a:latin typeface="黑体" pitchFamily="49" charset="-122"/>
                <a:ea typeface="黑体" pitchFamily="49" charset="-122"/>
              </a:rPr>
              <a:t>客户端的使用会涉及到各种类型的人群，虽然</a:t>
            </a:r>
            <a:r>
              <a:rPr lang="en-US" altLang="zh-CN" sz="1600" dirty="0">
                <a:solidFill>
                  <a:schemeClr val="accent3"/>
                </a:solidFill>
                <a:latin typeface="黑体" pitchFamily="49" charset="-122"/>
                <a:ea typeface="黑体" pitchFamily="49" charset="-122"/>
              </a:rPr>
              <a:t>android </a:t>
            </a:r>
            <a:r>
              <a:rPr lang="zh-CN" altLang="zh-CN" sz="1600" dirty="0">
                <a:solidFill>
                  <a:schemeClr val="accent3"/>
                </a:solidFill>
                <a:latin typeface="黑体" pitchFamily="49" charset="-122"/>
                <a:ea typeface="黑体" pitchFamily="49" charset="-122"/>
              </a:rPr>
              <a:t>操作系统刚刚退出不久尚未在国内普及，对部分人群可能会比较生疏，但是凭借其简洁明了的</a:t>
            </a:r>
            <a:r>
              <a:rPr lang="en-US" altLang="zh-CN" sz="1600" dirty="0">
                <a:solidFill>
                  <a:schemeClr val="accent3"/>
                </a:solidFill>
                <a:latin typeface="黑体" pitchFamily="49" charset="-122"/>
                <a:ea typeface="黑体" pitchFamily="49" charset="-122"/>
              </a:rPr>
              <a:t>UI </a:t>
            </a:r>
            <a:r>
              <a:rPr lang="zh-CN" altLang="zh-CN" sz="1600" dirty="0">
                <a:solidFill>
                  <a:schemeClr val="accent3"/>
                </a:solidFill>
                <a:latin typeface="黑体" pitchFamily="49" charset="-122"/>
                <a:ea typeface="黑体" pitchFamily="49" charset="-122"/>
              </a:rPr>
              <a:t>和快捷的操作特性，并不要求用户对其特别的熟悉，因此可以做到让使用方法简单易懂，操作方法尽量浅显明了，使用户能够在短时间内借助简易的说明快速上手。为了提高系统的实用性，要求具有较强的可靠性和较大的吞吐量。</a:t>
            </a:r>
          </a:p>
          <a:p>
            <a:pPr indent="457200"/>
            <a:r>
              <a:rPr lang="zh-CN" altLang="zh-CN" sz="1600" dirty="0">
                <a:solidFill>
                  <a:schemeClr val="accent3"/>
                </a:solidFill>
                <a:latin typeface="黑体" pitchFamily="49" charset="-122"/>
                <a:ea typeface="黑体" pitchFamily="49" charset="-122"/>
              </a:rPr>
              <a:t>对于服务端的操作人员，由于软件设计的提供给操作人员的接口仅仅会涉及到简单的文件新建、修改、复制、删除等操作，因此仅仅需要操作人员熟悉简单的电脑操作即可，不需要专门进行培训。</a:t>
            </a:r>
          </a:p>
          <a:p>
            <a:pPr indent="457200"/>
            <a:r>
              <a:rPr lang="zh-CN" altLang="zh-CN" sz="1600" dirty="0">
                <a:solidFill>
                  <a:schemeClr val="accent3"/>
                </a:solidFill>
                <a:latin typeface="黑体" pitchFamily="49" charset="-122"/>
                <a:ea typeface="黑体" pitchFamily="49" charset="-122"/>
              </a:rPr>
              <a:t>该产品操作简单快捷，功能大部分齐全，可以满足用户的基本需求，而且通俗易学。该产品不影响公司工作制度，故可以使用该产品</a:t>
            </a:r>
            <a:r>
              <a:rPr lang="zh-CN" altLang="zh-CN" sz="1600" dirty="0" smtClean="0">
                <a:solidFill>
                  <a:schemeClr val="accent3"/>
                </a:solidFill>
                <a:latin typeface="黑体" pitchFamily="49" charset="-122"/>
                <a:ea typeface="黑体" pitchFamily="49" charset="-122"/>
              </a:rPr>
              <a:t>。</a:t>
            </a:r>
            <a:endParaRPr lang="zh-CN" altLang="zh-CN" sz="1600" dirty="0">
              <a:solidFill>
                <a:schemeClr val="accent3"/>
              </a:solidFill>
              <a:latin typeface="黑体" pitchFamily="49" charset="-122"/>
              <a:ea typeface="黑体" pitchFamily="49" charset="-122"/>
            </a:endParaRPr>
          </a:p>
        </p:txBody>
      </p:sp>
    </p:spTree>
  </p:cSld>
  <p:clrMapOvr>
    <a:masterClrMapping/>
  </p:clrMapOvr>
  <p:transition spd="slow" advClick="0" advTm="0">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2710467550"/>
              </p:ext>
            </p:extLst>
          </p:nvPr>
        </p:nvGraphicFramePr>
        <p:xfrm>
          <a:off x="467544" y="3435846"/>
          <a:ext cx="4446905" cy="1364744"/>
        </p:xfrm>
        <a:graphic>
          <a:graphicData uri="http://schemas.openxmlformats.org/drawingml/2006/table">
            <a:tbl>
              <a:tblPr>
                <a:tableStyleId>{5C22544A-7EE6-4342-B048-85BDC9FD1C3A}</a:tableStyleId>
              </a:tblPr>
              <a:tblGrid>
                <a:gridCol w="1008112"/>
                <a:gridCol w="864096"/>
                <a:gridCol w="720080"/>
                <a:gridCol w="1187232"/>
                <a:gridCol w="667385"/>
              </a:tblGrid>
              <a:tr h="221744">
                <a:tc>
                  <a:txBody>
                    <a:bodyPr/>
                    <a:lstStyle/>
                    <a:p>
                      <a:pPr algn="ctr">
                        <a:spcAft>
                          <a:spcPts val="0"/>
                        </a:spcAft>
                      </a:pPr>
                      <a:r>
                        <a:rPr lang="zh-CN" sz="1200" dirty="0">
                          <a:effectLst/>
                        </a:rPr>
                        <a:t>名称</a:t>
                      </a:r>
                      <a:endParaRPr lang="zh-CN" sz="1200" dirty="0">
                        <a:effectLst/>
                        <a:latin typeface="Times New Roman"/>
                        <a:ea typeface="宋体"/>
                        <a:cs typeface="Times New Roman"/>
                      </a:endParaRPr>
                    </a:p>
                  </a:txBody>
                  <a:tcPr marL="68580" marR="68580" marT="0" marB="0" anchor="ctr"/>
                </a:tc>
                <a:tc>
                  <a:txBody>
                    <a:bodyPr/>
                    <a:lstStyle/>
                    <a:p>
                      <a:pPr algn="ctr">
                        <a:spcAft>
                          <a:spcPts val="0"/>
                        </a:spcAft>
                      </a:pPr>
                      <a:r>
                        <a:rPr lang="zh-CN" altLang="en-US" sz="1200" dirty="0" smtClean="0">
                          <a:effectLst/>
                        </a:rPr>
                        <a:t>权重</a:t>
                      </a:r>
                      <a:endParaRPr lang="en-US" altLang="zh-CN" sz="1200" dirty="0" smtClean="0">
                        <a:effectLst/>
                      </a:endParaRPr>
                    </a:p>
                  </a:txBody>
                  <a:tcPr marL="68580" marR="68580" marT="0" marB="0"/>
                </a:tc>
                <a:tc>
                  <a:txBody>
                    <a:bodyPr/>
                    <a:lstStyle/>
                    <a:p>
                      <a:pPr algn="ctr">
                        <a:spcAft>
                          <a:spcPts val="0"/>
                        </a:spcAft>
                      </a:pPr>
                      <a:r>
                        <a:rPr lang="zh-CN" sz="1200" dirty="0">
                          <a:effectLst/>
                        </a:rPr>
                        <a:t>得分</a:t>
                      </a:r>
                      <a:endParaRPr lang="zh-CN" sz="1200" dirty="0">
                        <a:effectLst/>
                        <a:latin typeface="Times New Roman"/>
                        <a:ea typeface="宋体"/>
                        <a:cs typeface="Times New Roman"/>
                      </a:endParaRPr>
                    </a:p>
                  </a:txBody>
                  <a:tcPr marL="68580" marR="68580" marT="0" marB="0" anchor="ctr"/>
                </a:tc>
                <a:tc>
                  <a:txBody>
                    <a:bodyPr/>
                    <a:lstStyle/>
                    <a:p>
                      <a:pPr algn="ctr">
                        <a:spcAft>
                          <a:spcPts val="0"/>
                        </a:spcAft>
                      </a:pPr>
                      <a:r>
                        <a:rPr lang="zh-CN" sz="1200">
                          <a:effectLst/>
                        </a:rPr>
                        <a:t>评价</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zh-CN" sz="1200">
                          <a:effectLst/>
                        </a:rPr>
                        <a:t>备注</a:t>
                      </a:r>
                      <a:endParaRPr lang="zh-CN" sz="1200">
                        <a:effectLst/>
                        <a:latin typeface="Times New Roman"/>
                        <a:ea typeface="宋体"/>
                        <a:cs typeface="Times New Roman"/>
                      </a:endParaRPr>
                    </a:p>
                  </a:txBody>
                  <a:tcPr marL="68580" marR="68580" marT="0" marB="0" anchor="ctr"/>
                </a:tc>
              </a:tr>
              <a:tr h="0">
                <a:tc>
                  <a:txBody>
                    <a:bodyPr/>
                    <a:lstStyle/>
                    <a:p>
                      <a:pPr algn="ctr">
                        <a:lnSpc>
                          <a:spcPct val="125000"/>
                        </a:lnSpc>
                        <a:spcBef>
                          <a:spcPts val="300"/>
                        </a:spcBef>
                        <a:spcAft>
                          <a:spcPts val="300"/>
                        </a:spcAft>
                        <a:tabLst>
                          <a:tab pos="228600" algn="l"/>
                        </a:tabLst>
                      </a:pPr>
                      <a:r>
                        <a:rPr lang="zh-CN" sz="1200" kern="100">
                          <a:effectLst/>
                        </a:rPr>
                        <a:t>市场可行性</a:t>
                      </a:r>
                      <a:endParaRPr lang="zh-CN" sz="1200">
                        <a:effectLst/>
                        <a:latin typeface="Arial"/>
                        <a:ea typeface="宋体"/>
                        <a:cs typeface="Times New Roman"/>
                      </a:endParaRPr>
                    </a:p>
                  </a:txBody>
                  <a:tcPr marL="68580" marR="68580" marT="0" marB="0" anchor="ctr"/>
                </a:tc>
                <a:tc>
                  <a:txBody>
                    <a:bodyPr/>
                    <a:lstStyle/>
                    <a:p>
                      <a:pPr algn="ctr">
                        <a:spcAft>
                          <a:spcPts val="0"/>
                        </a:spcAft>
                      </a:pPr>
                      <a:r>
                        <a:rPr lang="en-US" sz="1200" dirty="0">
                          <a:effectLst/>
                        </a:rPr>
                        <a:t>20%</a:t>
                      </a:r>
                      <a:endParaRPr lang="zh-CN" sz="1200" dirty="0">
                        <a:effectLst/>
                        <a:latin typeface="Times New Roman"/>
                        <a:ea typeface="宋体"/>
                        <a:cs typeface="Times New Roman"/>
                      </a:endParaRPr>
                    </a:p>
                  </a:txBody>
                  <a:tcPr marL="68580" marR="68580" marT="0" marB="0"/>
                </a:tc>
                <a:tc>
                  <a:txBody>
                    <a:bodyPr/>
                    <a:lstStyle/>
                    <a:p>
                      <a:pPr algn="ctr">
                        <a:lnSpc>
                          <a:spcPct val="125000"/>
                        </a:lnSpc>
                        <a:spcBef>
                          <a:spcPts val="300"/>
                        </a:spcBef>
                        <a:spcAft>
                          <a:spcPts val="300"/>
                        </a:spcAft>
                        <a:tabLst>
                          <a:tab pos="228600" algn="l"/>
                        </a:tabLst>
                      </a:pPr>
                      <a:r>
                        <a:rPr lang="en-US" sz="1200" kern="100">
                          <a:effectLst/>
                        </a:rPr>
                        <a:t>4</a:t>
                      </a:r>
                      <a:endParaRPr lang="zh-CN" sz="1200">
                        <a:effectLst/>
                        <a:latin typeface="Arial"/>
                        <a:ea typeface="宋体"/>
                        <a:cs typeface="Times New Roman"/>
                      </a:endParaRPr>
                    </a:p>
                  </a:txBody>
                  <a:tcPr marL="68580" marR="68580" marT="0" marB="0" anchor="ctr"/>
                </a:tc>
                <a:tc>
                  <a:txBody>
                    <a:bodyPr/>
                    <a:lstStyle/>
                    <a:p>
                      <a:pPr algn="ctr">
                        <a:spcAft>
                          <a:spcPts val="0"/>
                        </a:spcAft>
                      </a:pPr>
                      <a:r>
                        <a:rPr lang="zh-CN" sz="1200" dirty="0">
                          <a:effectLst/>
                        </a:rPr>
                        <a:t>低</a:t>
                      </a:r>
                      <a:endParaRPr lang="zh-CN" sz="1200" dirty="0">
                        <a:effectLst/>
                        <a:latin typeface="Times New Roman"/>
                        <a:ea typeface="宋体"/>
                        <a:cs typeface="Times New Roman"/>
                      </a:endParaRPr>
                    </a:p>
                  </a:txBody>
                  <a:tcPr marL="68580" marR="68580" marT="0" marB="0" anchor="ctr"/>
                </a:tc>
                <a:tc>
                  <a:txBody>
                    <a:bodyPr/>
                    <a:lstStyle/>
                    <a:p>
                      <a:pPr algn="ctr">
                        <a:spcAft>
                          <a:spcPts val="0"/>
                        </a:spcAft>
                      </a:pPr>
                      <a:r>
                        <a:rPr lang="en-US" sz="1200">
                          <a:effectLst/>
                        </a:rPr>
                        <a:t> </a:t>
                      </a:r>
                      <a:endParaRPr lang="zh-CN" sz="1200">
                        <a:effectLst/>
                        <a:latin typeface="Times New Roman"/>
                        <a:ea typeface="宋体"/>
                        <a:cs typeface="Times New Roman"/>
                      </a:endParaRPr>
                    </a:p>
                  </a:txBody>
                  <a:tcPr marL="68580" marR="68580" marT="0" marB="0" anchor="ctr"/>
                </a:tc>
              </a:tr>
              <a:tr h="0">
                <a:tc>
                  <a:txBody>
                    <a:bodyPr/>
                    <a:lstStyle/>
                    <a:p>
                      <a:pPr algn="ctr">
                        <a:spcAft>
                          <a:spcPts val="0"/>
                        </a:spcAft>
                      </a:pPr>
                      <a:r>
                        <a:rPr lang="zh-CN" sz="1200">
                          <a:effectLst/>
                        </a:rPr>
                        <a:t>技术可行性</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en-US" sz="1200">
                          <a:effectLst/>
                        </a:rPr>
                        <a:t>20%</a:t>
                      </a:r>
                      <a:endParaRPr lang="zh-CN" sz="1200">
                        <a:effectLst/>
                        <a:latin typeface="Times New Roman"/>
                        <a:ea typeface="宋体"/>
                        <a:cs typeface="Times New Roman"/>
                      </a:endParaRPr>
                    </a:p>
                  </a:txBody>
                  <a:tcPr marL="68580" marR="68580" marT="0" marB="0"/>
                </a:tc>
                <a:tc>
                  <a:txBody>
                    <a:bodyPr/>
                    <a:lstStyle/>
                    <a:p>
                      <a:pPr algn="ctr">
                        <a:spcAft>
                          <a:spcPts val="0"/>
                        </a:spcAft>
                      </a:pPr>
                      <a:r>
                        <a:rPr lang="en-US" sz="1200">
                          <a:effectLst/>
                        </a:rPr>
                        <a:t>5</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zh-CN" sz="1200" dirty="0">
                          <a:effectLst/>
                        </a:rPr>
                        <a:t>低</a:t>
                      </a:r>
                      <a:endParaRPr lang="zh-CN" sz="1200" dirty="0">
                        <a:effectLst/>
                        <a:latin typeface="Times New Roman"/>
                        <a:ea typeface="宋体"/>
                        <a:cs typeface="Times New Roman"/>
                      </a:endParaRPr>
                    </a:p>
                  </a:txBody>
                  <a:tcPr marL="68580" marR="68580" marT="0" marB="0" anchor="ctr"/>
                </a:tc>
                <a:tc>
                  <a:txBody>
                    <a:bodyPr/>
                    <a:lstStyle/>
                    <a:p>
                      <a:pPr algn="ctr">
                        <a:spcAft>
                          <a:spcPts val="0"/>
                        </a:spcAft>
                      </a:pPr>
                      <a:r>
                        <a:rPr lang="en-US" sz="1200">
                          <a:effectLst/>
                        </a:rPr>
                        <a:t> </a:t>
                      </a:r>
                      <a:endParaRPr lang="zh-CN" sz="1200">
                        <a:effectLst/>
                        <a:latin typeface="Times New Roman"/>
                        <a:ea typeface="宋体"/>
                        <a:cs typeface="Times New Roman"/>
                      </a:endParaRPr>
                    </a:p>
                  </a:txBody>
                  <a:tcPr marL="68580" marR="68580" marT="0" marB="0" anchor="ctr"/>
                </a:tc>
              </a:tr>
              <a:tr h="0">
                <a:tc>
                  <a:txBody>
                    <a:bodyPr/>
                    <a:lstStyle/>
                    <a:p>
                      <a:pPr algn="ctr">
                        <a:spcAft>
                          <a:spcPts val="0"/>
                        </a:spcAft>
                      </a:pPr>
                      <a:r>
                        <a:rPr lang="zh-CN" sz="1200">
                          <a:effectLst/>
                        </a:rPr>
                        <a:t>资源可行性</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en-US" sz="1200">
                          <a:effectLst/>
                        </a:rPr>
                        <a:t>10%</a:t>
                      </a:r>
                      <a:endParaRPr lang="zh-CN" sz="1200">
                        <a:effectLst/>
                        <a:latin typeface="Times New Roman"/>
                        <a:ea typeface="宋体"/>
                        <a:cs typeface="Times New Roman"/>
                      </a:endParaRPr>
                    </a:p>
                  </a:txBody>
                  <a:tcPr marL="68580" marR="68580" marT="0" marB="0"/>
                </a:tc>
                <a:tc>
                  <a:txBody>
                    <a:bodyPr/>
                    <a:lstStyle/>
                    <a:p>
                      <a:pPr algn="ctr">
                        <a:spcAft>
                          <a:spcPts val="0"/>
                        </a:spcAft>
                      </a:pPr>
                      <a:r>
                        <a:rPr lang="en-US" sz="1200">
                          <a:effectLst/>
                        </a:rPr>
                        <a:t>4</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zh-CN" sz="1200">
                          <a:effectLst/>
                        </a:rPr>
                        <a:t>低</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en-US" sz="1200">
                          <a:effectLst/>
                        </a:rPr>
                        <a:t> </a:t>
                      </a:r>
                      <a:endParaRPr lang="zh-CN" sz="1200">
                        <a:effectLst/>
                        <a:latin typeface="Times New Roman"/>
                        <a:ea typeface="宋体"/>
                        <a:cs typeface="Times New Roman"/>
                      </a:endParaRPr>
                    </a:p>
                  </a:txBody>
                  <a:tcPr marL="68580" marR="68580" marT="0" marB="0" anchor="ctr"/>
                </a:tc>
              </a:tr>
              <a:tr h="0">
                <a:tc>
                  <a:txBody>
                    <a:bodyPr/>
                    <a:lstStyle/>
                    <a:p>
                      <a:pPr algn="ctr">
                        <a:spcAft>
                          <a:spcPts val="0"/>
                        </a:spcAft>
                      </a:pPr>
                      <a:r>
                        <a:rPr lang="zh-CN" sz="1200">
                          <a:effectLst/>
                        </a:rPr>
                        <a:t>经济可行性</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en-US" sz="1200">
                          <a:effectLst/>
                        </a:rPr>
                        <a:t>30%</a:t>
                      </a:r>
                      <a:endParaRPr lang="zh-CN" sz="1200">
                        <a:effectLst/>
                        <a:latin typeface="Times New Roman"/>
                        <a:ea typeface="宋体"/>
                        <a:cs typeface="Times New Roman"/>
                      </a:endParaRPr>
                    </a:p>
                  </a:txBody>
                  <a:tcPr marL="68580" marR="68580" marT="0" marB="0"/>
                </a:tc>
                <a:tc>
                  <a:txBody>
                    <a:bodyPr/>
                    <a:lstStyle/>
                    <a:p>
                      <a:pPr algn="ctr">
                        <a:spcAft>
                          <a:spcPts val="0"/>
                        </a:spcAft>
                      </a:pPr>
                      <a:r>
                        <a:rPr lang="en-US" sz="1200">
                          <a:effectLst/>
                        </a:rPr>
                        <a:t>7</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zh-CN" sz="1200">
                          <a:effectLst/>
                        </a:rPr>
                        <a:t>中</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en-US" sz="1200">
                          <a:effectLst/>
                        </a:rPr>
                        <a:t> </a:t>
                      </a:r>
                      <a:endParaRPr lang="zh-CN" sz="1200">
                        <a:effectLst/>
                        <a:latin typeface="Times New Roman"/>
                        <a:ea typeface="宋体"/>
                        <a:cs typeface="Times New Roman"/>
                      </a:endParaRPr>
                    </a:p>
                  </a:txBody>
                  <a:tcPr marL="68580" marR="68580" marT="0" marB="0" anchor="ctr"/>
                </a:tc>
              </a:tr>
              <a:tr h="0">
                <a:tc>
                  <a:txBody>
                    <a:bodyPr/>
                    <a:lstStyle/>
                    <a:p>
                      <a:pPr algn="ctr">
                        <a:spcAft>
                          <a:spcPts val="0"/>
                        </a:spcAft>
                      </a:pPr>
                      <a:r>
                        <a:rPr lang="zh-CN" sz="1200">
                          <a:effectLst/>
                        </a:rPr>
                        <a:t>社会可行性</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en-US" sz="1200">
                          <a:effectLst/>
                        </a:rPr>
                        <a:t>20%</a:t>
                      </a:r>
                      <a:endParaRPr lang="zh-CN" sz="1200">
                        <a:effectLst/>
                        <a:latin typeface="Times New Roman"/>
                        <a:ea typeface="宋体"/>
                        <a:cs typeface="Times New Roman"/>
                      </a:endParaRPr>
                    </a:p>
                  </a:txBody>
                  <a:tcPr marL="68580" marR="68580" marT="0" marB="0"/>
                </a:tc>
                <a:tc>
                  <a:txBody>
                    <a:bodyPr/>
                    <a:lstStyle/>
                    <a:p>
                      <a:pPr algn="ctr">
                        <a:spcAft>
                          <a:spcPts val="0"/>
                        </a:spcAft>
                      </a:pPr>
                      <a:r>
                        <a:rPr lang="en-US" sz="1200">
                          <a:effectLst/>
                        </a:rPr>
                        <a:t>9</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zh-CN" sz="1200">
                          <a:effectLst/>
                        </a:rPr>
                        <a:t>高</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en-US" sz="1200">
                          <a:effectLst/>
                        </a:rPr>
                        <a:t> </a:t>
                      </a:r>
                      <a:endParaRPr lang="zh-CN" sz="1200">
                        <a:effectLst/>
                        <a:latin typeface="Times New Roman"/>
                        <a:ea typeface="宋体"/>
                        <a:cs typeface="Times New Roman"/>
                      </a:endParaRPr>
                    </a:p>
                  </a:txBody>
                  <a:tcPr marL="68580" marR="68580" marT="0" marB="0" anchor="ctr"/>
                </a:tc>
              </a:tr>
              <a:tr h="0">
                <a:tc>
                  <a:txBody>
                    <a:bodyPr/>
                    <a:lstStyle/>
                    <a:p>
                      <a:pPr algn="ctr">
                        <a:spcAft>
                          <a:spcPts val="0"/>
                        </a:spcAft>
                      </a:pPr>
                      <a:r>
                        <a:rPr lang="zh-CN" sz="1200">
                          <a:effectLst/>
                        </a:rPr>
                        <a:t>整体可行性</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en-US" sz="1200" dirty="0">
                          <a:effectLst/>
                        </a:rPr>
                        <a:t>100.00%</a:t>
                      </a:r>
                      <a:endParaRPr lang="zh-CN" sz="1200" dirty="0">
                        <a:effectLst/>
                        <a:latin typeface="Times New Roman"/>
                        <a:ea typeface="宋体"/>
                        <a:cs typeface="Times New Roman"/>
                      </a:endParaRPr>
                    </a:p>
                  </a:txBody>
                  <a:tcPr marL="68580" marR="68580" marT="0" marB="0"/>
                </a:tc>
                <a:tc>
                  <a:txBody>
                    <a:bodyPr/>
                    <a:lstStyle/>
                    <a:p>
                      <a:pPr algn="ctr">
                        <a:spcAft>
                          <a:spcPts val="0"/>
                        </a:spcAft>
                      </a:pPr>
                      <a:r>
                        <a:rPr lang="en-US" sz="1200">
                          <a:effectLst/>
                        </a:rPr>
                        <a:t>6.1</a:t>
                      </a:r>
                      <a:endParaRPr lang="zh-CN" sz="1200">
                        <a:effectLst/>
                        <a:latin typeface="Times New Roman"/>
                        <a:ea typeface="宋体"/>
                        <a:cs typeface="Times New Roman"/>
                      </a:endParaRPr>
                    </a:p>
                  </a:txBody>
                  <a:tcPr marL="68580" marR="68580" marT="0" marB="0" anchor="ctr"/>
                </a:tc>
                <a:tc>
                  <a:txBody>
                    <a:bodyPr/>
                    <a:lstStyle/>
                    <a:p>
                      <a:pPr algn="ctr">
                        <a:spcAft>
                          <a:spcPts val="0"/>
                        </a:spcAft>
                      </a:pPr>
                      <a:r>
                        <a:rPr lang="zh-CN" sz="1200" dirty="0">
                          <a:effectLst/>
                        </a:rPr>
                        <a:t>中</a:t>
                      </a:r>
                      <a:endParaRPr lang="zh-CN" sz="1200" dirty="0">
                        <a:effectLst/>
                        <a:latin typeface="Times New Roman"/>
                        <a:ea typeface="宋体"/>
                        <a:cs typeface="Times New Roman"/>
                      </a:endParaRPr>
                    </a:p>
                  </a:txBody>
                  <a:tcPr marL="68580" marR="68580" marT="0" marB="0" anchor="ctr"/>
                </a:tc>
                <a:tc>
                  <a:txBody>
                    <a:bodyPr/>
                    <a:lstStyle/>
                    <a:p>
                      <a:pPr algn="ctr">
                        <a:spcAft>
                          <a:spcPts val="0"/>
                        </a:spcAft>
                      </a:pPr>
                      <a:r>
                        <a:rPr lang="en-US" sz="1200" dirty="0">
                          <a:effectLst/>
                        </a:rPr>
                        <a:t> </a:t>
                      </a:r>
                      <a:endParaRPr lang="zh-CN" sz="1200" dirty="0">
                        <a:effectLst/>
                        <a:latin typeface="Times New Roman"/>
                        <a:ea typeface="宋体"/>
                        <a:cs typeface="Times New Roman"/>
                      </a:endParaRPr>
                    </a:p>
                  </a:txBody>
                  <a:tcPr marL="68580" marR="68580" marT="0" marB="0" anchor="ctr"/>
                </a:tc>
              </a:tr>
            </a:tbl>
          </a:graphicData>
        </a:graphic>
      </p:graphicFrame>
      <p:sp>
        <p:nvSpPr>
          <p:cNvPr id="9" name="TextBox 8"/>
          <p:cNvSpPr txBox="1"/>
          <p:nvPr/>
        </p:nvSpPr>
        <p:spPr>
          <a:xfrm>
            <a:off x="3491880" y="167306"/>
            <a:ext cx="1499128" cy="553998"/>
          </a:xfrm>
          <a:prstGeom prst="rect">
            <a:avLst/>
          </a:prstGeom>
          <a:noFill/>
        </p:spPr>
        <p:txBody>
          <a:bodyPr wrap="none" rtlCol="0">
            <a:spAutoFit/>
          </a:bodyPr>
          <a:lstStyle/>
          <a:p>
            <a:r>
              <a:rPr lang="en-US" altLang="zh-CN" sz="3000" dirty="0" smtClean="0">
                <a:solidFill>
                  <a:schemeClr val="accent2"/>
                </a:solidFill>
                <a:latin typeface="微软雅黑" panose="020B0503020204020204" pitchFamily="34" charset="-122"/>
                <a:ea typeface="微软雅黑" panose="020B0503020204020204" pitchFamily="34" charset="-122"/>
              </a:rPr>
              <a:t>10.</a:t>
            </a:r>
            <a:r>
              <a:rPr lang="zh-CN" altLang="en-US" sz="3000" dirty="0" smtClean="0">
                <a:solidFill>
                  <a:schemeClr val="accent2"/>
                </a:solidFill>
                <a:latin typeface="微软雅黑" panose="020B0503020204020204" pitchFamily="34" charset="-122"/>
                <a:ea typeface="微软雅黑" panose="020B0503020204020204" pitchFamily="34" charset="-122"/>
              </a:rPr>
              <a:t>结论</a:t>
            </a:r>
            <a:endParaRPr lang="zh-CN" altLang="zh-CN" sz="3000" dirty="0">
              <a:solidFill>
                <a:schemeClr val="accent2"/>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23528" y="771550"/>
            <a:ext cx="6624736" cy="2554545"/>
          </a:xfrm>
          <a:prstGeom prst="rect">
            <a:avLst/>
          </a:prstGeom>
          <a:noFill/>
        </p:spPr>
        <p:txBody>
          <a:bodyPr wrap="square" rtlCol="0">
            <a:spAutoFit/>
          </a:bodyPr>
          <a:lstStyle/>
          <a:p>
            <a:r>
              <a:rPr lang="zh-CN" altLang="zh-CN" sz="1600" b="1" dirty="0">
                <a:solidFill>
                  <a:schemeClr val="accent3"/>
                </a:solidFill>
                <a:latin typeface="黑体" pitchFamily="49" charset="-122"/>
                <a:ea typeface="黑体" pitchFamily="49" charset="-122"/>
              </a:rPr>
              <a:t>评价标准</a:t>
            </a:r>
          </a:p>
          <a:p>
            <a:r>
              <a:rPr lang="zh-CN" altLang="zh-CN" sz="1600" dirty="0">
                <a:solidFill>
                  <a:schemeClr val="accent3"/>
                </a:solidFill>
                <a:latin typeface="黑体" pitchFamily="49" charset="-122"/>
                <a:ea typeface="黑体" pitchFamily="49" charset="-122"/>
              </a:rPr>
              <a:t>根据该项目产品前期投入的人力、资源、时间与资金，跟预计带来收入和收回成本时间做衡量与比较，可以大约计算出该项目产品的可行性分数，标准如下：</a:t>
            </a:r>
          </a:p>
          <a:p>
            <a:r>
              <a:rPr lang="en-US" altLang="zh-CN" sz="1600" dirty="0">
                <a:solidFill>
                  <a:schemeClr val="accent3"/>
                </a:solidFill>
                <a:latin typeface="黑体" pitchFamily="49" charset="-122"/>
                <a:ea typeface="黑体" pitchFamily="49" charset="-122"/>
              </a:rPr>
              <a:t>0</a:t>
            </a:r>
            <a:r>
              <a:rPr lang="zh-CN" altLang="zh-CN" sz="1600" dirty="0">
                <a:solidFill>
                  <a:schemeClr val="accent3"/>
                </a:solidFill>
                <a:latin typeface="黑体" pitchFamily="49" charset="-122"/>
                <a:ea typeface="黑体" pitchFamily="49" charset="-122"/>
              </a:rPr>
              <a:t>－</a:t>
            </a:r>
            <a:r>
              <a:rPr lang="en-US" altLang="zh-CN" sz="1600" dirty="0">
                <a:solidFill>
                  <a:schemeClr val="accent3"/>
                </a:solidFill>
                <a:latin typeface="黑体" pitchFamily="49" charset="-122"/>
                <a:ea typeface="黑体" pitchFamily="49" charset="-122"/>
              </a:rPr>
              <a:t>6</a:t>
            </a:r>
            <a:r>
              <a:rPr lang="zh-CN" altLang="zh-CN" sz="1600" dirty="0">
                <a:solidFill>
                  <a:schemeClr val="accent3"/>
                </a:solidFill>
                <a:latin typeface="黑体" pitchFamily="49" charset="-122"/>
                <a:ea typeface="黑体" pitchFamily="49" charset="-122"/>
              </a:rPr>
              <a:t>分，可行性为低</a:t>
            </a:r>
          </a:p>
          <a:p>
            <a:r>
              <a:rPr lang="en-US" altLang="zh-CN" sz="1600" dirty="0">
                <a:solidFill>
                  <a:schemeClr val="accent3"/>
                </a:solidFill>
                <a:latin typeface="黑体" pitchFamily="49" charset="-122"/>
                <a:ea typeface="黑体" pitchFamily="49" charset="-122"/>
              </a:rPr>
              <a:t>6</a:t>
            </a:r>
            <a:r>
              <a:rPr lang="zh-CN" altLang="zh-CN" sz="1600" dirty="0">
                <a:solidFill>
                  <a:schemeClr val="accent3"/>
                </a:solidFill>
                <a:latin typeface="黑体" pitchFamily="49" charset="-122"/>
                <a:ea typeface="黑体" pitchFamily="49" charset="-122"/>
              </a:rPr>
              <a:t>－</a:t>
            </a:r>
            <a:r>
              <a:rPr lang="en-US" altLang="zh-CN" sz="1600" dirty="0">
                <a:solidFill>
                  <a:schemeClr val="accent3"/>
                </a:solidFill>
                <a:latin typeface="黑体" pitchFamily="49" charset="-122"/>
                <a:ea typeface="黑体" pitchFamily="49" charset="-122"/>
              </a:rPr>
              <a:t>8</a:t>
            </a:r>
            <a:r>
              <a:rPr lang="zh-CN" altLang="zh-CN" sz="1600" dirty="0">
                <a:solidFill>
                  <a:schemeClr val="accent3"/>
                </a:solidFill>
                <a:latin typeface="黑体" pitchFamily="49" charset="-122"/>
                <a:ea typeface="黑体" pitchFamily="49" charset="-122"/>
              </a:rPr>
              <a:t>分，可行性为中</a:t>
            </a:r>
          </a:p>
          <a:p>
            <a:r>
              <a:rPr lang="en-US" altLang="zh-CN" sz="1600" dirty="0">
                <a:solidFill>
                  <a:schemeClr val="accent3"/>
                </a:solidFill>
                <a:latin typeface="黑体" pitchFamily="49" charset="-122"/>
                <a:ea typeface="黑体" pitchFamily="49" charset="-122"/>
              </a:rPr>
              <a:t>8</a:t>
            </a:r>
            <a:r>
              <a:rPr lang="zh-CN" altLang="zh-CN" sz="1600" dirty="0">
                <a:solidFill>
                  <a:schemeClr val="accent3"/>
                </a:solidFill>
                <a:latin typeface="黑体" pitchFamily="49" charset="-122"/>
                <a:ea typeface="黑体" pitchFamily="49" charset="-122"/>
              </a:rPr>
              <a:t>－</a:t>
            </a:r>
            <a:r>
              <a:rPr lang="en-US" altLang="zh-CN" sz="1600" dirty="0">
                <a:solidFill>
                  <a:schemeClr val="accent3"/>
                </a:solidFill>
                <a:latin typeface="黑体" pitchFamily="49" charset="-122"/>
                <a:ea typeface="黑体" pitchFamily="49" charset="-122"/>
              </a:rPr>
              <a:t>10</a:t>
            </a:r>
            <a:r>
              <a:rPr lang="zh-CN" altLang="zh-CN" sz="1600" dirty="0">
                <a:solidFill>
                  <a:schemeClr val="accent3"/>
                </a:solidFill>
                <a:latin typeface="黑体" pitchFamily="49" charset="-122"/>
                <a:ea typeface="黑体" pitchFamily="49" charset="-122"/>
              </a:rPr>
              <a:t>分，可行性为高</a:t>
            </a:r>
          </a:p>
          <a:p>
            <a:r>
              <a:rPr lang="zh-CN" altLang="zh-CN" sz="1600" b="1" dirty="0">
                <a:solidFill>
                  <a:schemeClr val="accent3"/>
                </a:solidFill>
                <a:latin typeface="黑体" pitchFamily="49" charset="-122"/>
                <a:ea typeface="黑体" pitchFamily="49" charset="-122"/>
              </a:rPr>
              <a:t>评价结果</a:t>
            </a:r>
          </a:p>
          <a:p>
            <a:r>
              <a:rPr lang="zh-CN" altLang="zh-CN" sz="1600" dirty="0">
                <a:solidFill>
                  <a:schemeClr val="accent3"/>
                </a:solidFill>
                <a:latin typeface="黑体" pitchFamily="49" charset="-122"/>
                <a:ea typeface="黑体" pitchFamily="49" charset="-122"/>
              </a:rPr>
              <a:t>可选择对各项指标采用</a:t>
            </a:r>
            <a:r>
              <a:rPr lang="en-US" altLang="zh-CN" sz="1600" dirty="0">
                <a:solidFill>
                  <a:schemeClr val="accent3"/>
                </a:solidFill>
                <a:latin typeface="黑体" pitchFamily="49" charset="-122"/>
                <a:ea typeface="黑体" pitchFamily="49" charset="-122"/>
              </a:rPr>
              <a:t>10</a:t>
            </a:r>
            <a:r>
              <a:rPr lang="zh-CN" altLang="zh-CN" sz="1600" dirty="0">
                <a:solidFill>
                  <a:schemeClr val="accent3"/>
                </a:solidFill>
                <a:latin typeface="黑体" pitchFamily="49" charset="-122"/>
                <a:ea typeface="黑体" pitchFamily="49" charset="-122"/>
              </a:rPr>
              <a:t>分制进行定量加强平均</a:t>
            </a:r>
            <a:r>
              <a:rPr lang="zh-CN" altLang="zh-CN" sz="1600" dirty="0" smtClean="0">
                <a:solidFill>
                  <a:schemeClr val="accent3"/>
                </a:solidFill>
                <a:latin typeface="黑体" pitchFamily="49" charset="-122"/>
                <a:ea typeface="黑体" pitchFamily="49" charset="-122"/>
              </a:rPr>
              <a:t>。</a:t>
            </a:r>
            <a:endParaRPr lang="en-US" altLang="zh-CN" sz="1600" dirty="0" smtClean="0">
              <a:solidFill>
                <a:schemeClr val="accent3"/>
              </a:solidFill>
              <a:latin typeface="黑体" pitchFamily="49" charset="-122"/>
              <a:ea typeface="黑体" pitchFamily="49" charset="-122"/>
            </a:endParaRPr>
          </a:p>
          <a:p>
            <a:r>
              <a:rPr lang="zh-CN" altLang="zh-CN" sz="1600" dirty="0" smtClean="0">
                <a:solidFill>
                  <a:schemeClr val="accent3"/>
                </a:solidFill>
                <a:latin typeface="黑体" pitchFamily="49" charset="-122"/>
                <a:ea typeface="黑体" pitchFamily="49" charset="-122"/>
              </a:rPr>
              <a:t>如下</a:t>
            </a:r>
            <a:r>
              <a:rPr lang="zh-CN" altLang="zh-CN" sz="1600" dirty="0">
                <a:solidFill>
                  <a:schemeClr val="accent3"/>
                </a:solidFill>
                <a:latin typeface="黑体" pitchFamily="49" charset="-122"/>
                <a:ea typeface="黑体" pitchFamily="49" charset="-122"/>
              </a:rPr>
              <a:t>表形式</a:t>
            </a:r>
            <a:r>
              <a:rPr lang="zh-CN" altLang="zh-CN" sz="1600" dirty="0" smtClean="0">
                <a:solidFill>
                  <a:schemeClr val="accent3"/>
                </a:solidFill>
                <a:latin typeface="黑体" pitchFamily="49" charset="-122"/>
                <a:ea typeface="黑体" pitchFamily="49" charset="-122"/>
              </a:rPr>
              <a:t>：</a:t>
            </a:r>
            <a:endParaRPr lang="zh-CN" altLang="zh-CN" sz="1600" dirty="0">
              <a:solidFill>
                <a:schemeClr val="accent3"/>
              </a:solidFill>
              <a:latin typeface="黑体" pitchFamily="49" charset="-122"/>
              <a:ea typeface="黑体" pitchFamily="49" charset="-122"/>
            </a:endParaRPr>
          </a:p>
        </p:txBody>
      </p:sp>
      <p:sp>
        <p:nvSpPr>
          <p:cNvPr id="12" name="TextBox 11"/>
          <p:cNvSpPr txBox="1"/>
          <p:nvPr/>
        </p:nvSpPr>
        <p:spPr>
          <a:xfrm>
            <a:off x="5220072" y="2499742"/>
            <a:ext cx="3672408" cy="1569660"/>
          </a:xfrm>
          <a:prstGeom prst="rect">
            <a:avLst/>
          </a:prstGeom>
          <a:noFill/>
        </p:spPr>
        <p:txBody>
          <a:bodyPr wrap="square" rtlCol="0">
            <a:spAutoFit/>
          </a:bodyPr>
          <a:lstStyle/>
          <a:p>
            <a:r>
              <a:rPr lang="en-US" altLang="zh-CN" sz="1600" dirty="0" smtClean="0">
                <a:solidFill>
                  <a:schemeClr val="accent3"/>
                </a:solidFill>
                <a:latin typeface="黑体" pitchFamily="49" charset="-122"/>
                <a:ea typeface="黑体" pitchFamily="49" charset="-122"/>
              </a:rPr>
              <a:t>  </a:t>
            </a:r>
            <a:r>
              <a:rPr lang="zh-CN" altLang="zh-CN" sz="1600" dirty="0" smtClean="0">
                <a:solidFill>
                  <a:schemeClr val="accent3"/>
                </a:solidFill>
                <a:latin typeface="黑体" pitchFamily="49" charset="-122"/>
                <a:ea typeface="黑体" pitchFamily="49" charset="-122"/>
              </a:rPr>
              <a:t>根据</a:t>
            </a:r>
            <a:r>
              <a:rPr lang="zh-CN" altLang="zh-CN" sz="1600" dirty="0">
                <a:solidFill>
                  <a:schemeClr val="accent3"/>
                </a:solidFill>
                <a:latin typeface="黑体" pitchFamily="49" charset="-122"/>
                <a:ea typeface="黑体" pitchFamily="49" charset="-122"/>
              </a:rPr>
              <a:t>该项目产品前期投入的人力、资源、时间与资金，跟预计带来收入和收回成本时间做衡量与比较，可以大约计算出该项目产品的可行性分数约为</a:t>
            </a:r>
            <a:r>
              <a:rPr lang="en-US" altLang="zh-CN" sz="1600" dirty="0">
                <a:solidFill>
                  <a:schemeClr val="accent3"/>
                </a:solidFill>
                <a:latin typeface="黑体" pitchFamily="49" charset="-122"/>
                <a:ea typeface="黑体" pitchFamily="49" charset="-122"/>
              </a:rPr>
              <a:t>7.5</a:t>
            </a:r>
            <a:r>
              <a:rPr lang="zh-CN" altLang="zh-CN" sz="1600" dirty="0">
                <a:solidFill>
                  <a:schemeClr val="accent3"/>
                </a:solidFill>
                <a:latin typeface="黑体" pitchFamily="49" charset="-122"/>
                <a:ea typeface="黑体" pitchFamily="49" charset="-122"/>
              </a:rPr>
              <a:t>分。所以，在各方面衡量之后得出结论是：可以立项</a:t>
            </a:r>
            <a:r>
              <a:rPr lang="zh-CN" altLang="zh-CN" sz="1600" dirty="0">
                <a:solidFill>
                  <a:schemeClr val="accent3"/>
                </a:solidFill>
                <a:latin typeface="黑体" pitchFamily="49" charset="-122"/>
                <a:ea typeface="黑体" pitchFamily="49" charset="-122"/>
              </a:rPr>
              <a:t>。</a:t>
            </a:r>
            <a:endParaRPr lang="zh-CN" altLang="zh-CN" sz="1600" dirty="0">
              <a:solidFill>
                <a:schemeClr val="accent3"/>
              </a:solidFill>
              <a:latin typeface="黑体" pitchFamily="49" charset="-122"/>
              <a:ea typeface="黑体" pitchFamily="49" charset="-122"/>
            </a:endParaRPr>
          </a:p>
        </p:txBody>
      </p:sp>
    </p:spTree>
    <p:extLst>
      <p:ext uri="{BB962C8B-B14F-4D97-AF65-F5344CB8AC3E}">
        <p14:creationId xmlns:p14="http://schemas.microsoft.com/office/powerpoint/2010/main" val="3066785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3528" y="123478"/>
            <a:ext cx="1627094" cy="346249"/>
          </a:xfrm>
          <a:prstGeom prst="rect">
            <a:avLst/>
          </a:prstGeom>
          <a:noFill/>
        </p:spPr>
        <p:txBody>
          <a:bodyPr wrap="square" lIns="68580" tIns="34290" rIns="68580" bIns="34290" rtlCol="0">
            <a:spAutoFit/>
          </a:bodyPr>
          <a:lstStyle/>
          <a:p>
            <a:r>
              <a:rPr lang="zh-CN" altLang="en-US" dirty="0">
                <a:solidFill>
                  <a:schemeClr val="accent3"/>
                </a:solidFill>
                <a:latin typeface="黑体" pitchFamily="49" charset="-122"/>
                <a:ea typeface="黑体" pitchFamily="49" charset="-122"/>
              </a:rPr>
              <a:t>组内人员</a:t>
            </a:r>
          </a:p>
        </p:txBody>
      </p:sp>
      <p:sp>
        <p:nvSpPr>
          <p:cNvPr id="3" name="TextBox 2"/>
          <p:cNvSpPr txBox="1"/>
          <p:nvPr/>
        </p:nvSpPr>
        <p:spPr>
          <a:xfrm>
            <a:off x="1010210" y="866612"/>
            <a:ext cx="2446459" cy="3116238"/>
          </a:xfrm>
          <a:prstGeom prst="rect">
            <a:avLst/>
          </a:prstGeom>
          <a:noFill/>
        </p:spPr>
        <p:txBody>
          <a:bodyPr wrap="square" lIns="68580" tIns="34290" rIns="68580" bIns="34290" rtlCol="0">
            <a:spAutoFit/>
          </a:bodyPr>
          <a:lstStyle/>
          <a:p>
            <a:r>
              <a:rPr lang="zh-CN" altLang="en-US" dirty="0">
                <a:solidFill>
                  <a:schemeClr val="accent3"/>
                </a:solidFill>
                <a:latin typeface="楷体" pitchFamily="49" charset="-122"/>
                <a:ea typeface="楷体" pitchFamily="49" charset="-122"/>
              </a:rPr>
              <a:t>项目经理：高兴欣</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13575809175</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9448113663</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组员：倪嘉玲</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15988890403</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790561739</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组员：王晨旭</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13588268977</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657370304</a:t>
            </a:r>
            <a:endParaRPr lang="zh-CN" altLang="en-US" dirty="0">
              <a:solidFill>
                <a:schemeClr val="accent3"/>
              </a:solidFill>
              <a:latin typeface="楷体" pitchFamily="49" charset="-122"/>
              <a:ea typeface="楷体" pitchFamily="49" charset="-122"/>
            </a:endParaRPr>
          </a:p>
        </p:txBody>
      </p:sp>
      <p:sp>
        <p:nvSpPr>
          <p:cNvPr id="4" name="TextBox 3"/>
          <p:cNvSpPr txBox="1"/>
          <p:nvPr/>
        </p:nvSpPr>
        <p:spPr>
          <a:xfrm>
            <a:off x="4351545" y="1986149"/>
            <a:ext cx="3878055" cy="715580"/>
          </a:xfrm>
          <a:prstGeom prst="rect">
            <a:avLst/>
          </a:prstGeom>
          <a:noFill/>
        </p:spPr>
        <p:txBody>
          <a:bodyPr wrap="square" lIns="68580" tIns="34290" rIns="68580" bIns="34290" rtlCol="0">
            <a:spAutoFit/>
          </a:bodyPr>
          <a:lstStyle/>
          <a:p>
            <a:r>
              <a:rPr lang="zh-CN" altLang="en-US" sz="2100" dirty="0">
                <a:solidFill>
                  <a:schemeClr val="accent3"/>
                </a:solidFill>
                <a:latin typeface="楷体" pitchFamily="49" charset="-122"/>
                <a:ea typeface="楷体" pitchFamily="49" charset="-122"/>
              </a:rPr>
              <a:t>项目指导者</a:t>
            </a:r>
            <a:r>
              <a:rPr lang="en-US" altLang="zh-CN" sz="2100" dirty="0">
                <a:solidFill>
                  <a:schemeClr val="accent3"/>
                </a:solidFill>
                <a:latin typeface="楷体" pitchFamily="49" charset="-122"/>
                <a:ea typeface="楷体" pitchFamily="49" charset="-122"/>
              </a:rPr>
              <a:t>/</a:t>
            </a:r>
            <a:r>
              <a:rPr lang="zh-CN" altLang="en-US" sz="2100" dirty="0">
                <a:solidFill>
                  <a:schemeClr val="accent3"/>
                </a:solidFill>
                <a:latin typeface="楷体" pitchFamily="49" charset="-122"/>
                <a:ea typeface="楷体" pitchFamily="49" charset="-122"/>
              </a:rPr>
              <a:t>验收者：杨枨</a:t>
            </a:r>
            <a:endParaRPr lang="en-US" altLang="zh-CN" sz="2100" dirty="0">
              <a:solidFill>
                <a:schemeClr val="accent3"/>
              </a:solidFill>
              <a:latin typeface="楷体" pitchFamily="49" charset="-122"/>
              <a:ea typeface="楷体" pitchFamily="49" charset="-122"/>
            </a:endParaRPr>
          </a:p>
          <a:p>
            <a:r>
              <a:rPr lang="zh-CN" altLang="en-US" sz="2100" dirty="0">
                <a:solidFill>
                  <a:schemeClr val="accent3"/>
                </a:solidFill>
                <a:latin typeface="楷体" pitchFamily="49" charset="-122"/>
                <a:ea typeface="楷体" pitchFamily="49" charset="-122"/>
              </a:rPr>
              <a:t>微信号：</a:t>
            </a:r>
            <a:r>
              <a:rPr lang="en-US" altLang="zh-CN" sz="2100" dirty="0" err="1">
                <a:solidFill>
                  <a:schemeClr val="accent3"/>
                </a:solidFill>
                <a:latin typeface="楷体" pitchFamily="49" charset="-122"/>
                <a:ea typeface="楷体" pitchFamily="49" charset="-122"/>
              </a:rPr>
              <a:t>HolleyYang</a:t>
            </a:r>
            <a:endParaRPr lang="zh-CN" altLang="en-US" sz="2100" dirty="0">
              <a:solidFill>
                <a:schemeClr val="accent3"/>
              </a:solidFill>
              <a:latin typeface="楷体" pitchFamily="49" charset="-122"/>
              <a:ea typeface="楷体" pitchFamily="49" charset="-122"/>
            </a:endParaRPr>
          </a:p>
        </p:txBody>
      </p:sp>
    </p:spTree>
    <p:extLst>
      <p:ext uri="{BB962C8B-B14F-4D97-AF65-F5344CB8AC3E}">
        <p14:creationId xmlns:p14="http://schemas.microsoft.com/office/powerpoint/2010/main" val="4165388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95536" y="258672"/>
            <a:ext cx="3647152"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本次作业的</a:t>
            </a:r>
            <a:r>
              <a:rPr lang="zh-CN" altLang="en-US" sz="3000" dirty="0" smtClean="0">
                <a:solidFill>
                  <a:srgbClr val="00B0F0"/>
                </a:solidFill>
                <a:latin typeface="微软雅黑" panose="020B0503020204020204" pitchFamily="34" charset="-122"/>
                <a:ea typeface="微软雅黑" panose="020B0503020204020204" pitchFamily="34" charset="-122"/>
              </a:rPr>
              <a:t>小组</a:t>
            </a:r>
            <a:r>
              <a:rPr lang="zh-CN" altLang="en-US" sz="3000" dirty="0">
                <a:solidFill>
                  <a:srgbClr val="00B0F0"/>
                </a:solidFill>
                <a:latin typeface="微软雅黑" panose="020B0503020204020204" pitchFamily="34" charset="-122"/>
                <a:ea typeface="微软雅黑" panose="020B0503020204020204" pitchFamily="34" charset="-122"/>
              </a:rPr>
              <a:t>分工</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544922602"/>
              </p:ext>
            </p:extLst>
          </p:nvPr>
        </p:nvGraphicFramePr>
        <p:xfrm>
          <a:off x="1763688" y="1347614"/>
          <a:ext cx="5017184" cy="3044944"/>
        </p:xfrm>
        <a:graphic>
          <a:graphicData uri="http://schemas.openxmlformats.org/drawingml/2006/table">
            <a:tbl>
              <a:tblPr firstRow="1" bandRow="1">
                <a:tableStyleId>{F5AB1C69-6EDB-4FF4-983F-18BD219EF322}</a:tableStyleId>
              </a:tblPr>
              <a:tblGrid>
                <a:gridCol w="1936053"/>
                <a:gridCol w="3081131"/>
              </a:tblGrid>
              <a:tr h="576064">
                <a:tc>
                  <a:txBody>
                    <a:bodyPr/>
                    <a:lstStyle/>
                    <a:p>
                      <a:r>
                        <a:rPr lang="zh-CN" altLang="en-US" dirty="0" smtClean="0"/>
                        <a:t>姓名</a:t>
                      </a:r>
                      <a:endParaRPr lang="zh-CN" altLang="en-US" dirty="0"/>
                    </a:p>
                  </a:txBody>
                  <a:tcPr/>
                </a:tc>
                <a:tc>
                  <a:txBody>
                    <a:bodyPr/>
                    <a:lstStyle/>
                    <a:p>
                      <a:r>
                        <a:rPr lang="zh-CN" altLang="en-US" dirty="0" smtClean="0"/>
                        <a:t>负责任务（组内分工）</a:t>
                      </a:r>
                      <a:endParaRPr lang="zh-CN" altLang="en-US" dirty="0"/>
                    </a:p>
                  </a:txBody>
                  <a:tcPr/>
                </a:tc>
              </a:tr>
              <a:tr h="501653">
                <a:tc>
                  <a:txBody>
                    <a:bodyPr/>
                    <a:lstStyle/>
                    <a:p>
                      <a:r>
                        <a:rPr lang="zh-CN" altLang="en-US" dirty="0" smtClean="0"/>
                        <a:t>高兴欣</a:t>
                      </a:r>
                      <a:endParaRPr lang="zh-CN" altLang="en-US" dirty="0"/>
                    </a:p>
                  </a:txBody>
                  <a:tcPr/>
                </a:tc>
                <a:tc>
                  <a:txBody>
                    <a:bodyPr/>
                    <a:lstStyle/>
                    <a:p>
                      <a:r>
                        <a:rPr lang="zh-CN" altLang="en-US" dirty="0" smtClean="0"/>
                        <a:t>数据流程与处理流程的绘制</a:t>
                      </a:r>
                      <a:endParaRPr lang="en-US" altLang="zh-CN" dirty="0" smtClean="0"/>
                    </a:p>
                    <a:p>
                      <a:r>
                        <a:rPr lang="zh-CN" altLang="en-US" dirty="0" smtClean="0"/>
                        <a:t>报告修改与汇报</a:t>
                      </a:r>
                      <a:endParaRPr lang="en-US" altLang="zh-CN" dirty="0" smtClean="0"/>
                    </a:p>
                    <a:p>
                      <a:r>
                        <a:rPr lang="zh-CN" altLang="en-US" dirty="0" smtClean="0"/>
                        <a:t>本次任务的分配</a:t>
                      </a:r>
                      <a:endParaRPr lang="en-US" altLang="zh-CN" dirty="0" smtClean="0"/>
                    </a:p>
                    <a:p>
                      <a:r>
                        <a:rPr lang="zh-CN" altLang="en-US" dirty="0" smtClean="0"/>
                        <a:t>资料模板的整理</a:t>
                      </a:r>
                      <a:endParaRPr lang="en-US" altLang="zh-CN" dirty="0" smtClean="0"/>
                    </a:p>
                  </a:txBody>
                  <a:tcPr/>
                </a:tc>
              </a:tr>
              <a:tr h="501653">
                <a:tc>
                  <a:txBody>
                    <a:bodyPr/>
                    <a:lstStyle/>
                    <a:p>
                      <a:r>
                        <a:rPr lang="zh-CN" altLang="en-US" dirty="0" smtClean="0"/>
                        <a:t>王晨旭</a:t>
                      </a:r>
                      <a:endParaRPr lang="zh-CN" altLang="en-US" dirty="0"/>
                    </a:p>
                  </a:txBody>
                  <a:tcPr/>
                </a:tc>
                <a:tc>
                  <a:txBody>
                    <a:bodyPr/>
                    <a:lstStyle/>
                    <a:p>
                      <a:r>
                        <a:rPr lang="zh-CN" altLang="en-US" dirty="0" smtClean="0"/>
                        <a:t>可行性分析的编写</a:t>
                      </a:r>
                      <a:endParaRPr lang="en-US" altLang="zh-CN" dirty="0" smtClean="0"/>
                    </a:p>
                    <a:p>
                      <a:r>
                        <a:rPr lang="zh-CN" altLang="en-US" dirty="0" smtClean="0"/>
                        <a:t>可行性分析报告的完善</a:t>
                      </a:r>
                      <a:endParaRPr lang="zh-CN" altLang="en-US" dirty="0"/>
                    </a:p>
                  </a:txBody>
                  <a:tcPr/>
                </a:tc>
              </a:tr>
              <a:tr h="609477">
                <a:tc>
                  <a:txBody>
                    <a:bodyPr/>
                    <a:lstStyle/>
                    <a:p>
                      <a:r>
                        <a:rPr lang="zh-CN" altLang="en-US" dirty="0" smtClean="0"/>
                        <a:t>倪嘉玲</a:t>
                      </a:r>
                      <a:endParaRPr lang="zh-CN" altLang="en-US" dirty="0"/>
                    </a:p>
                  </a:txBody>
                  <a:tcPr/>
                </a:tc>
                <a:tc>
                  <a:txBody>
                    <a:bodyPr/>
                    <a:lstStyle/>
                    <a:p>
                      <a:r>
                        <a:rPr lang="en-US" altLang="zh-CN" dirty="0" smtClean="0"/>
                        <a:t>PPT</a:t>
                      </a:r>
                      <a:r>
                        <a:rPr lang="zh-CN" altLang="en-US" dirty="0" smtClean="0"/>
                        <a:t>的整合排版</a:t>
                      </a:r>
                      <a:endParaRPr lang="en-US" altLang="zh-CN" dirty="0" smtClean="0"/>
                    </a:p>
                    <a:p>
                      <a:r>
                        <a:rPr lang="zh-CN" altLang="en-US" dirty="0" smtClean="0"/>
                        <a:t>可行性分析的完善</a:t>
                      </a:r>
                      <a:endParaRPr lang="zh-CN" altLang="en-US" dirty="0"/>
                    </a:p>
                  </a:txBody>
                  <a:tcPr/>
                </a:tc>
              </a:tr>
            </a:tbl>
          </a:graphicData>
        </a:graphic>
      </p:graphicFrame>
    </p:spTree>
    <p:extLst>
      <p:ext uri="{BB962C8B-B14F-4D97-AF65-F5344CB8AC3E}">
        <p14:creationId xmlns:p14="http://schemas.microsoft.com/office/powerpoint/2010/main" val="301490540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7" name="Picture 3" descr="F:\1-原创素材\4_ks02\PPT\PPT-0_小图标\119.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92196" y="1761926"/>
            <a:ext cx="542840" cy="696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2475" y="3435846"/>
            <a:ext cx="2875980" cy="707886"/>
          </a:xfrm>
          <a:prstGeom prst="rect">
            <a:avLst/>
          </a:prstGeom>
          <a:noFill/>
        </p:spPr>
        <p:txBody>
          <a:bodyPr wrap="non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Thank You</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913874" y="4013071"/>
            <a:ext cx="1313180" cy="430887"/>
          </a:xfrm>
          <a:prstGeom prst="rect">
            <a:avLst/>
          </a:prstGeom>
          <a:noFill/>
        </p:spPr>
        <p:txBody>
          <a:bodyPr wrap="none" rtlCol="0">
            <a:spAutoFit/>
          </a:bodyPr>
          <a:lstStyle/>
          <a:p>
            <a:pPr algn="ctr"/>
            <a:r>
              <a:rPr lang="zh-CN" altLang="en-US" sz="2200" dirty="0">
                <a:solidFill>
                  <a:schemeClr val="bg1"/>
                </a:solidFill>
                <a:latin typeface="微软雅黑" panose="020B0503020204020204" pitchFamily="34" charset="-122"/>
                <a:ea typeface="微软雅黑" panose="020B0503020204020204" pitchFamily="34" charset="-122"/>
              </a:rPr>
              <a:t>谢谢观看</a:t>
            </a:r>
          </a:p>
        </p:txBody>
      </p:sp>
      <p:sp>
        <p:nvSpPr>
          <p:cNvPr id="5" name="椭圆 4"/>
          <p:cNvSpPr/>
          <p:nvPr/>
        </p:nvSpPr>
        <p:spPr>
          <a:xfrm>
            <a:off x="4491608" y="91382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91608" y="314606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5400000">
            <a:off x="5616116"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3383868"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700000">
            <a:off x="5283283" y="1242313"/>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3704845" y="2820751"/>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8100000">
            <a:off x="5283283" y="2832607"/>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8100000">
            <a:off x="3704845" y="125416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20000">
            <a:off x="4911733" y="99222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20000">
            <a:off x="4075519" y="306192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6720000">
            <a:off x="5533111" y="245609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6720000">
            <a:off x="3463407" y="161988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4020000">
            <a:off x="5522706" y="15933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4020000">
            <a:off x="3467910" y="24655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9420000">
            <a:off x="4926970" y="306786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420000">
            <a:off x="4054762" y="10130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par>
                                <p:cTn id="8" presetID="8" presetClass="emph" presetSubtype="0" fill="hold" nodeType="withEffect">
                                  <p:stCondLst>
                                    <p:cond delay="0"/>
                                  </p:stCondLst>
                                  <p:childTnLst>
                                    <p:animRot by="21600000">
                                      <p:cBhvr>
                                        <p:cTn id="9" dur="2000" fill="hold"/>
                                        <p:tgtEl>
                                          <p:spTgt spid="102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8" presetClass="emph" presetSubtype="0" fill="hold" nodeType="withEffect">
                                  <p:stCondLst>
                                    <p:cond delay="2500"/>
                                  </p:stCondLst>
                                  <p:childTnLst>
                                    <p:animRot by="21600000">
                                      <p:cBhvr>
                                        <p:cTn id="59" dur="2000" fill="hold"/>
                                        <p:tgtEl>
                                          <p:spTgt spid="1027"/>
                                        </p:tgtEl>
                                        <p:attrNameLst>
                                          <p:attrName>r</p:attrName>
                                        </p:attrNameLst>
                                      </p:cBhvr>
                                    </p:animRot>
                                  </p:childTnLst>
                                </p:cTn>
                              </p:par>
                              <p:par>
                                <p:cTn id="60" presetID="16" presetClass="entr" presetSubtype="37" fill="hold" grpId="0" nodeType="withEffect">
                                  <p:stCondLst>
                                    <p:cond delay="2500"/>
                                  </p:stCondLst>
                                  <p:childTnLst>
                                    <p:set>
                                      <p:cBhvr>
                                        <p:cTn id="61" dur="1" fill="hold">
                                          <p:stCondLst>
                                            <p:cond delay="0"/>
                                          </p:stCondLst>
                                        </p:cTn>
                                        <p:tgtEl>
                                          <p:spTgt spid="3"/>
                                        </p:tgtEl>
                                        <p:attrNameLst>
                                          <p:attrName>style.visibility</p:attrName>
                                        </p:attrNameLst>
                                      </p:cBhvr>
                                      <p:to>
                                        <p:strVal val="visible"/>
                                      </p:to>
                                    </p:set>
                                    <p:animEffect transition="in" filter="barn(outVertical)">
                                      <p:cBhvr>
                                        <p:cTn id="62" dur="500"/>
                                        <p:tgtEl>
                                          <p:spTgt spid="3"/>
                                        </p:tgtEl>
                                      </p:cBhvr>
                                    </p:animEffect>
                                  </p:childTnLst>
                                </p:cTn>
                              </p:par>
                              <p:par>
                                <p:cTn id="63" presetID="16" presetClass="entr" presetSubtype="37" fill="hold" grpId="0" nodeType="withEffect">
                                  <p:stCondLst>
                                    <p:cond delay="3000"/>
                                  </p:stCondLst>
                                  <p:childTnLst>
                                    <p:set>
                                      <p:cBhvr>
                                        <p:cTn id="64" dur="1" fill="hold">
                                          <p:stCondLst>
                                            <p:cond delay="0"/>
                                          </p:stCondLst>
                                        </p:cTn>
                                        <p:tgtEl>
                                          <p:spTgt spid="7"/>
                                        </p:tgtEl>
                                        <p:attrNameLst>
                                          <p:attrName>style.visibility</p:attrName>
                                        </p:attrNameLst>
                                      </p:cBhvr>
                                      <p:to>
                                        <p:strVal val="visible"/>
                                      </p:to>
                                    </p:set>
                                    <p:animEffect transition="in" filter="barn(outVertical)">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animBg="1"/>
      <p:bldP spid="9" grpId="0" animBg="1"/>
      <p:bldP spid="12" grpId="0" animBg="1"/>
      <p:bldP spid="13" grpId="0" animBg="1"/>
      <p:bldP spid="20" grpId="0" animBg="1"/>
      <p:bldP spid="21" grpId="0" animBg="1"/>
      <p:bldP spid="18" grpId="0" animBg="1"/>
      <p:bldP spid="19" grpId="0" animBg="1"/>
      <p:bldP spid="51" grpId="0" animBg="1"/>
      <p:bldP spid="52" grpId="0" animBg="1"/>
      <p:bldP spid="49" grpId="0" animBg="1"/>
      <p:bldP spid="50" grpId="0" animBg="1"/>
      <p:bldP spid="45" grpId="0" animBg="1"/>
      <p:bldP spid="46"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圆角矩形 18"/>
          <p:cNvSpPr/>
          <p:nvPr/>
        </p:nvSpPr>
        <p:spPr>
          <a:xfrm>
            <a:off x="1806344" y="2507001"/>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843808" y="123478"/>
            <a:ext cx="3188052"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目录</a:t>
            </a:r>
            <a:r>
              <a:rPr lang="en-US" altLang="zh-CN" sz="3000" dirty="0">
                <a:solidFill>
                  <a:schemeClr val="accent2"/>
                </a:solidFill>
                <a:latin typeface="微软雅黑" panose="020B0503020204020204" pitchFamily="34" charset="-122"/>
                <a:ea typeface="微软雅黑" panose="020B0503020204020204" pitchFamily="34" charset="-122"/>
              </a:rPr>
              <a:t>/CONTENTS</a:t>
            </a:r>
            <a:endParaRPr lang="zh-CN" altLang="en-US" sz="3000" dirty="0">
              <a:solidFill>
                <a:schemeClr val="accent2"/>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806344" y="1347614"/>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111987" y="2571750"/>
            <a:ext cx="1380506"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可选的方案</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1806344" y="192367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111987" y="1412363"/>
            <a:ext cx="1175322" cy="338554"/>
          </a:xfrm>
          <a:prstGeom prst="rect">
            <a:avLst/>
          </a:prstGeom>
          <a:noFill/>
        </p:spPr>
        <p:txBody>
          <a:bodyPr wrap="non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smtClean="0">
                <a:solidFill>
                  <a:schemeClr val="bg1"/>
                </a:solidFill>
                <a:latin typeface="微软雅黑" panose="020B0503020204020204" pitchFamily="34" charset="-122"/>
                <a:ea typeface="微软雅黑" panose="020B0503020204020204" pitchFamily="34" charset="-122"/>
              </a:rPr>
              <a:t>引用文件</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123728" y="1988427"/>
            <a:ext cx="1996059"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3.</a:t>
            </a:r>
            <a:r>
              <a:rPr lang="zh-CN" altLang="en-US" sz="1600" dirty="0" smtClean="0">
                <a:solidFill>
                  <a:schemeClr val="bg1"/>
                </a:solidFill>
                <a:latin typeface="微软雅黑" panose="020B0503020204020204" pitchFamily="34" charset="-122"/>
                <a:ea typeface="微软雅黑" panose="020B0503020204020204" pitchFamily="34" charset="-122"/>
              </a:rPr>
              <a:t>可行性分析的前提</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1829545" y="782293"/>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pic>
        <p:nvPicPr>
          <p:cNvPr id="33" name="背景音乐11_小清新《美好未来》.wav">
            <a:hlinkClick r:id="" action="ppaction://media"/>
          </p:cNvPr>
          <p:cNvPicPr>
            <a:picLocks noChangeAspect="1"/>
          </p:cNvPicPr>
          <p:nvPr>
            <a:audioFile r:link="rId1"/>
            <p:extLst>
              <p:ext uri="{DAA4B4D4-6D71-4841-9C94-3DE7FCFB9230}">
                <p14:media xmlns:p14="http://schemas.microsoft.com/office/powerpoint/2010/main" r:embed="rId2">
                  <p14:trim end="4931.380859"/>
                </p14:media>
              </p:ext>
            </p:extLst>
          </p:nvPr>
        </p:nvPicPr>
        <p:blipFill>
          <a:blip r:embed="rId5" cstate="print"/>
          <a:stretch>
            <a:fillRect/>
          </a:stretch>
        </p:blipFill>
        <p:spPr>
          <a:xfrm>
            <a:off x="9773344" y="-921221"/>
            <a:ext cx="609600" cy="609600"/>
          </a:xfrm>
          <a:prstGeom prst="rect">
            <a:avLst/>
          </a:prstGeom>
        </p:spPr>
      </p:pic>
      <p:sp>
        <p:nvSpPr>
          <p:cNvPr id="21" name="TextBox 20"/>
          <p:cNvSpPr txBox="1"/>
          <p:nvPr/>
        </p:nvSpPr>
        <p:spPr>
          <a:xfrm>
            <a:off x="2135670" y="847042"/>
            <a:ext cx="764954" cy="338554"/>
          </a:xfrm>
          <a:prstGeom prst="rect">
            <a:avLst/>
          </a:prstGeom>
          <a:noFill/>
        </p:spPr>
        <p:txBody>
          <a:bodyPr wrap="non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引言</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1829545" y="3075806"/>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2123728" y="3140555"/>
            <a:ext cx="1585690"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5.</a:t>
            </a:r>
            <a:r>
              <a:rPr lang="zh-CN" altLang="en-US" sz="1600" dirty="0" smtClean="0">
                <a:solidFill>
                  <a:schemeClr val="bg1"/>
                </a:solidFill>
                <a:latin typeface="微软雅黑" panose="020B0503020204020204" pitchFamily="34" charset="-122"/>
                <a:ea typeface="微软雅黑" panose="020B0503020204020204" pitchFamily="34" charset="-122"/>
              </a:rPr>
              <a:t>所建议的系统</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1805890" y="3651870"/>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1809325" y="4227934"/>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2123728" y="3716619"/>
            <a:ext cx="1380506"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6</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经济可行性</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2111987" y="4292683"/>
            <a:ext cx="1380506"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7</a:t>
            </a:r>
            <a:r>
              <a:rPr lang="en-US" altLang="zh-CN" sz="1600" dirty="0" smtClean="0">
                <a:solidFill>
                  <a:schemeClr val="bg1"/>
                </a:solidFill>
                <a:latin typeface="微软雅黑" panose="020B0503020204020204" pitchFamily="34" charset="-122"/>
                <a:ea typeface="微软雅黑" panose="020B0503020204020204" pitchFamily="34" charset="-122"/>
              </a:rPr>
              <a:t>.</a:t>
            </a:r>
            <a:r>
              <a:rPr lang="zh-CN" altLang="en-US" sz="1600" dirty="0" smtClean="0">
                <a:solidFill>
                  <a:schemeClr val="bg1"/>
                </a:solidFill>
                <a:latin typeface="微软雅黑" panose="020B0503020204020204" pitchFamily="34" charset="-122"/>
                <a:ea typeface="微软雅黑" panose="020B0503020204020204" pitchFamily="34" charset="-122"/>
              </a:rPr>
              <a:t>技术可行性</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4788024" y="847042"/>
            <a:ext cx="1380506"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8.</a:t>
            </a:r>
            <a:r>
              <a:rPr lang="zh-CN" altLang="en-US" sz="1600" dirty="0" smtClean="0">
                <a:solidFill>
                  <a:schemeClr val="bg1"/>
                </a:solidFill>
                <a:latin typeface="微软雅黑" panose="020B0503020204020204" pitchFamily="34" charset="-122"/>
                <a:ea typeface="微软雅黑" panose="020B0503020204020204" pitchFamily="34" charset="-122"/>
              </a:rPr>
              <a:t>法律可行性</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4801004" y="1406483"/>
            <a:ext cx="1790875"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9.</a:t>
            </a:r>
            <a:r>
              <a:rPr lang="zh-CN" altLang="en-US" sz="1600" dirty="0" smtClean="0">
                <a:solidFill>
                  <a:schemeClr val="bg1"/>
                </a:solidFill>
                <a:latin typeface="微软雅黑" panose="020B0503020204020204" pitchFamily="34" charset="-122"/>
                <a:ea typeface="微软雅黑" panose="020B0503020204020204" pitchFamily="34" charset="-122"/>
              </a:rPr>
              <a:t>用户使用可行性</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4766941" y="1988427"/>
            <a:ext cx="885179"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10.</a:t>
            </a:r>
            <a:r>
              <a:rPr lang="zh-CN" altLang="en-US" sz="1600" dirty="0" smtClean="0">
                <a:solidFill>
                  <a:schemeClr val="bg1"/>
                </a:solidFill>
                <a:latin typeface="微软雅黑" panose="020B0503020204020204" pitchFamily="34" charset="-122"/>
                <a:ea typeface="微软雅黑" panose="020B0503020204020204" pitchFamily="34" charset="-122"/>
              </a:rPr>
              <a:t>结论</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4913069" y="2571750"/>
            <a:ext cx="595035"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附录</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018038" y="205099"/>
            <a:ext cx="1273105" cy="553998"/>
          </a:xfrm>
          <a:prstGeom prst="rect">
            <a:avLst/>
          </a:prstGeom>
          <a:noFill/>
        </p:spPr>
        <p:txBody>
          <a:bodyPr wrap="none" rtlCol="0">
            <a:spAutoFit/>
          </a:bodyPr>
          <a:lstStyle/>
          <a:p>
            <a:r>
              <a:rPr lang="en-US" altLang="zh-CN" sz="3000" dirty="0" smtClean="0">
                <a:solidFill>
                  <a:srgbClr val="00B0F0"/>
                </a:solidFill>
                <a:latin typeface="微软雅黑" panose="020B0503020204020204" pitchFamily="34" charset="-122"/>
                <a:ea typeface="微软雅黑" panose="020B0503020204020204" pitchFamily="34" charset="-122"/>
              </a:rPr>
              <a:t>1.</a:t>
            </a:r>
            <a:r>
              <a:rPr lang="zh-CN" altLang="en-US" sz="3000" dirty="0" smtClean="0">
                <a:solidFill>
                  <a:srgbClr val="00B0F0"/>
                </a:solidFill>
                <a:latin typeface="微软雅黑" panose="020B0503020204020204" pitchFamily="34" charset="-122"/>
                <a:ea typeface="微软雅黑" panose="020B0503020204020204" pitchFamily="34" charset="-122"/>
              </a:rPr>
              <a:t>引言</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7308304" y="123478"/>
            <a:ext cx="1429852" cy="1429852"/>
            <a:chOff x="1232831" y="1748811"/>
            <a:chExt cx="1645876" cy="1645876"/>
          </a:xfrm>
        </p:grpSpPr>
        <p:sp>
          <p:nvSpPr>
            <p:cNvPr id="47" name="圆角矩形 46"/>
            <p:cNvSpPr/>
            <p:nvPr/>
          </p:nvSpPr>
          <p:spPr>
            <a:xfrm>
              <a:off x="1232831" y="1748811"/>
              <a:ext cx="1645876" cy="16458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8" name="TextBox 47"/>
            <p:cNvSpPr txBox="1"/>
            <p:nvPr/>
          </p:nvSpPr>
          <p:spPr>
            <a:xfrm>
              <a:off x="1265508" y="2080467"/>
              <a:ext cx="1592765" cy="885689"/>
            </a:xfrm>
            <a:prstGeom prst="rect">
              <a:avLst/>
            </a:prstGeom>
            <a:noFill/>
          </p:spPr>
          <p:txBody>
            <a:bodyPr wrap="none" rtlCol="0">
              <a:spAutoFit/>
            </a:bodyPr>
            <a:lstStyle/>
            <a:p>
              <a:pPr algn="ctr"/>
              <a:r>
                <a:rPr lang="en-US" altLang="zh-CN" sz="4400" dirty="0">
                  <a:solidFill>
                    <a:schemeClr val="bg1"/>
                  </a:solidFill>
                  <a:latin typeface="Impact" panose="020B0806030902050204" pitchFamily="34" charset="0"/>
                  <a:ea typeface="微软雅黑" panose="020B0503020204020204" pitchFamily="34" charset="-122"/>
                </a:rPr>
                <a:t>BUBY</a:t>
              </a:r>
              <a:endParaRPr lang="zh-CN" altLang="en-US" sz="4400" dirty="0">
                <a:solidFill>
                  <a:schemeClr val="bg1"/>
                </a:solidFill>
                <a:latin typeface="Impact" panose="020B0806030902050204" pitchFamily="34" charset="0"/>
                <a:ea typeface="微软雅黑" panose="020B0503020204020204" pitchFamily="34" charset="-122"/>
              </a:endParaRPr>
            </a:p>
          </p:txBody>
        </p:sp>
      </p:grpSp>
      <p:sp>
        <p:nvSpPr>
          <p:cNvPr id="10" name="TextBox 9"/>
          <p:cNvSpPr txBox="1"/>
          <p:nvPr/>
        </p:nvSpPr>
        <p:spPr>
          <a:xfrm>
            <a:off x="251520" y="915566"/>
            <a:ext cx="4320480" cy="3508653"/>
          </a:xfrm>
          <a:prstGeom prst="rect">
            <a:avLst/>
          </a:prstGeom>
          <a:noFill/>
        </p:spPr>
        <p:txBody>
          <a:bodyPr wrap="square" rtlCol="0">
            <a:spAutoFit/>
          </a:bodyPr>
          <a:lstStyle/>
          <a:p>
            <a:r>
              <a:rPr lang="zh-CN" altLang="en-US" sz="2400" dirty="0" smtClean="0">
                <a:solidFill>
                  <a:schemeClr val="accent3"/>
                </a:solidFill>
                <a:latin typeface="黑体" pitchFamily="49" charset="-122"/>
                <a:ea typeface="黑体" pitchFamily="49" charset="-122"/>
              </a:rPr>
              <a:t>背景：</a:t>
            </a:r>
            <a:endParaRPr lang="en-US" altLang="zh-CN" sz="2400" dirty="0" smtClean="0">
              <a:solidFill>
                <a:schemeClr val="accent3"/>
              </a:solidFill>
              <a:latin typeface="黑体" pitchFamily="49" charset="-122"/>
              <a:ea typeface="黑体" pitchFamily="49" charset="-122"/>
            </a:endParaRPr>
          </a:p>
          <a:p>
            <a:r>
              <a:rPr lang="zh-CN" altLang="zh-CN" dirty="0" smtClean="0">
                <a:solidFill>
                  <a:schemeClr val="accent3"/>
                </a:solidFill>
                <a:latin typeface="黑体" pitchFamily="49" charset="-122"/>
                <a:ea typeface="黑体" pitchFamily="49" charset="-122"/>
              </a:rPr>
              <a:t>在</a:t>
            </a:r>
            <a:r>
              <a:rPr lang="zh-CN" altLang="zh-CN" dirty="0">
                <a:solidFill>
                  <a:schemeClr val="accent3"/>
                </a:solidFill>
                <a:latin typeface="黑体" pitchFamily="49" charset="-122"/>
                <a:ea typeface="黑体" pitchFamily="49" charset="-122"/>
              </a:rPr>
              <a:t>现在的生活中，许多人都有共同的问题，比如最常见的就是拖延和健忘，时常喜欢把事情一拖再拖导致工作学习效率都不高，也经常有时候会忽然地“失忆”。我们这款笔记就主要服务比较忙碌的上班族和大学生，笔记养成随手记的习惯时间轴的功能可以时刻提醒自己，养成高效率的习惯，也可以防止遗漏事项。本项目就是在这样的背景下提出的，旨在开发出一个能够提醒人们同时高效率的管理自己的日程的</a:t>
            </a:r>
            <a:r>
              <a:rPr lang="en-US" altLang="zh-CN" dirty="0">
                <a:solidFill>
                  <a:schemeClr val="accent3"/>
                </a:solidFill>
                <a:latin typeface="黑体" pitchFamily="49" charset="-122"/>
                <a:ea typeface="黑体" pitchFamily="49" charset="-122"/>
              </a:rPr>
              <a:t>app</a:t>
            </a:r>
            <a:r>
              <a:rPr lang="zh-CN" altLang="zh-CN" dirty="0">
                <a:solidFill>
                  <a:schemeClr val="accent3"/>
                </a:solidFill>
                <a:latin typeface="黑体" pitchFamily="49" charset="-122"/>
                <a:ea typeface="黑体" pitchFamily="49" charset="-122"/>
              </a:rPr>
              <a:t>。</a:t>
            </a:r>
          </a:p>
        </p:txBody>
      </p:sp>
      <p:sp>
        <p:nvSpPr>
          <p:cNvPr id="11" name="TextBox 10"/>
          <p:cNvSpPr txBox="1"/>
          <p:nvPr/>
        </p:nvSpPr>
        <p:spPr>
          <a:xfrm>
            <a:off x="4860032" y="1851670"/>
            <a:ext cx="3960439" cy="1169551"/>
          </a:xfrm>
          <a:prstGeom prst="rect">
            <a:avLst/>
          </a:prstGeom>
          <a:noFill/>
        </p:spPr>
        <p:txBody>
          <a:bodyPr wrap="square" rtlCol="0">
            <a:spAutoFit/>
          </a:bodyPr>
          <a:lstStyle/>
          <a:p>
            <a:r>
              <a:rPr lang="zh-CN" altLang="zh-CN" sz="1400" dirty="0">
                <a:solidFill>
                  <a:schemeClr val="accent3"/>
                </a:solidFill>
                <a:latin typeface="黑体" pitchFamily="49" charset="-122"/>
                <a:ea typeface="黑体" pitchFamily="49" charset="-122"/>
              </a:rPr>
              <a:t>霸笔笔记是一款笔记类的安卓</a:t>
            </a:r>
            <a:r>
              <a:rPr lang="en-US" altLang="zh-CN" sz="1400" dirty="0">
                <a:solidFill>
                  <a:schemeClr val="accent3"/>
                </a:solidFill>
                <a:latin typeface="黑体" pitchFamily="49" charset="-122"/>
                <a:ea typeface="黑体" pitchFamily="49" charset="-122"/>
              </a:rPr>
              <a:t>app</a:t>
            </a:r>
            <a:r>
              <a:rPr lang="zh-CN" altLang="zh-CN" sz="1400" dirty="0">
                <a:solidFill>
                  <a:schemeClr val="accent3"/>
                </a:solidFill>
                <a:latin typeface="黑体" pitchFamily="49" charset="-122"/>
                <a:ea typeface="黑体" pitchFamily="49" charset="-122"/>
              </a:rPr>
              <a:t>，该</a:t>
            </a:r>
            <a:r>
              <a:rPr lang="en-US" altLang="zh-CN" sz="1400" dirty="0">
                <a:solidFill>
                  <a:schemeClr val="accent3"/>
                </a:solidFill>
                <a:latin typeface="黑体" pitchFamily="49" charset="-122"/>
                <a:ea typeface="黑体" pitchFamily="49" charset="-122"/>
              </a:rPr>
              <a:t>app</a:t>
            </a:r>
            <a:r>
              <a:rPr lang="zh-CN" altLang="zh-CN" sz="1400" dirty="0">
                <a:solidFill>
                  <a:schemeClr val="accent3"/>
                </a:solidFill>
                <a:latin typeface="黑体" pitchFamily="49" charset="-122"/>
                <a:ea typeface="黑体" pitchFamily="49" charset="-122"/>
              </a:rPr>
              <a:t>的功能主要分为四个部分：日程、待办事项、日记、笔记，用于记录生活中容易忘记的琐事。项目自</a:t>
            </a:r>
            <a:r>
              <a:rPr lang="en-US" altLang="zh-CN" sz="1400" dirty="0">
                <a:solidFill>
                  <a:schemeClr val="accent3"/>
                </a:solidFill>
                <a:latin typeface="黑体" pitchFamily="49" charset="-122"/>
                <a:ea typeface="黑体" pitchFamily="49" charset="-122"/>
              </a:rPr>
              <a:t>3</a:t>
            </a:r>
            <a:r>
              <a:rPr lang="zh-CN" altLang="zh-CN" sz="1400" dirty="0">
                <a:solidFill>
                  <a:schemeClr val="accent3"/>
                </a:solidFill>
                <a:latin typeface="黑体" pitchFamily="49" charset="-122"/>
                <a:ea typeface="黑体" pitchFamily="49" charset="-122"/>
              </a:rPr>
              <a:t>月开始开发，需方为杨枨老师，用户为广大大学生以及上班族，开发方为</a:t>
            </a:r>
            <a:r>
              <a:rPr lang="en-US" altLang="zh-CN" sz="1400" dirty="0">
                <a:solidFill>
                  <a:schemeClr val="accent3"/>
                </a:solidFill>
                <a:latin typeface="黑体" pitchFamily="49" charset="-122"/>
                <a:ea typeface="黑体" pitchFamily="49" charset="-122"/>
              </a:rPr>
              <a:t>G02</a:t>
            </a:r>
            <a:r>
              <a:rPr lang="zh-CN" altLang="zh-CN" sz="1400" dirty="0">
                <a:solidFill>
                  <a:schemeClr val="accent3"/>
                </a:solidFill>
                <a:latin typeface="黑体" pitchFamily="49" charset="-122"/>
                <a:ea typeface="黑体" pitchFamily="49" charset="-122"/>
              </a:rPr>
              <a:t>小组</a:t>
            </a:r>
            <a:r>
              <a:rPr lang="zh-CN" altLang="zh-CN" sz="1400" dirty="0" smtClean="0">
                <a:solidFill>
                  <a:schemeClr val="accent3"/>
                </a:solidFill>
                <a:latin typeface="黑体" pitchFamily="49" charset="-122"/>
                <a:ea typeface="黑体" pitchFamily="49" charset="-122"/>
              </a:rPr>
              <a:t>。</a:t>
            </a:r>
            <a:endParaRPr lang="zh-CN" altLang="zh-CN" sz="1400" dirty="0"/>
          </a:p>
        </p:txBody>
      </p:sp>
      <p:sp>
        <p:nvSpPr>
          <p:cNvPr id="12" name="TextBox 11"/>
          <p:cNvSpPr txBox="1"/>
          <p:nvPr/>
        </p:nvSpPr>
        <p:spPr>
          <a:xfrm>
            <a:off x="4716016" y="3363838"/>
            <a:ext cx="4427983" cy="1600438"/>
          </a:xfrm>
          <a:prstGeom prst="rect">
            <a:avLst/>
          </a:prstGeom>
          <a:noFill/>
        </p:spPr>
        <p:txBody>
          <a:bodyPr wrap="square" rtlCol="0">
            <a:spAutoFit/>
          </a:bodyPr>
          <a:lstStyle/>
          <a:p>
            <a:r>
              <a:rPr lang="zh-CN" altLang="zh-CN" sz="1400" dirty="0">
                <a:solidFill>
                  <a:schemeClr val="accent3"/>
                </a:solidFill>
                <a:latin typeface="黑体" pitchFamily="49" charset="-122"/>
                <a:ea typeface="黑体" pitchFamily="49" charset="-122"/>
              </a:rPr>
              <a:t>本文档为霸笔笔记</a:t>
            </a:r>
            <a:r>
              <a:rPr lang="zh-CN" altLang="zh-CN" sz="1400" dirty="0" smtClean="0">
                <a:solidFill>
                  <a:schemeClr val="accent3"/>
                </a:solidFill>
                <a:latin typeface="黑体" pitchFamily="49" charset="-122"/>
                <a:ea typeface="黑体" pitchFamily="49" charset="-122"/>
              </a:rPr>
              <a:t>（</a:t>
            </a:r>
            <a:r>
              <a:rPr lang="en-US" altLang="zh-CN" sz="1400" dirty="0" smtClean="0">
                <a:solidFill>
                  <a:schemeClr val="accent3"/>
                </a:solidFill>
                <a:latin typeface="黑体" pitchFamily="49" charset="-122"/>
                <a:ea typeface="黑体" pitchFamily="49" charset="-122"/>
              </a:rPr>
              <a:t>BUBY</a:t>
            </a:r>
            <a:r>
              <a:rPr lang="zh-CN" altLang="zh-CN" sz="1400" dirty="0" smtClean="0">
                <a:solidFill>
                  <a:schemeClr val="accent3"/>
                </a:solidFill>
                <a:latin typeface="黑体" pitchFamily="49" charset="-122"/>
                <a:ea typeface="黑体" pitchFamily="49" charset="-122"/>
              </a:rPr>
              <a:t>）</a:t>
            </a:r>
            <a:r>
              <a:rPr lang="zh-CN" altLang="zh-CN" sz="1400" dirty="0">
                <a:solidFill>
                  <a:schemeClr val="accent3"/>
                </a:solidFill>
                <a:latin typeface="黑体" pitchFamily="49" charset="-122"/>
                <a:ea typeface="黑体" pitchFamily="49" charset="-122"/>
              </a:rPr>
              <a:t>的可行性分析报告，参考</a:t>
            </a:r>
            <a:r>
              <a:rPr lang="en-US" altLang="zh-CN" sz="1400" dirty="0">
                <a:solidFill>
                  <a:schemeClr val="accent3"/>
                </a:solidFill>
                <a:latin typeface="黑体" pitchFamily="49" charset="-122"/>
                <a:ea typeface="黑体" pitchFamily="49" charset="-122"/>
              </a:rPr>
              <a:t>GB/T-8567-2006</a:t>
            </a:r>
            <a:r>
              <a:rPr lang="zh-CN" altLang="zh-CN" sz="1400" dirty="0">
                <a:solidFill>
                  <a:schemeClr val="accent3"/>
                </a:solidFill>
                <a:latin typeface="黑体" pitchFamily="49" charset="-122"/>
                <a:ea typeface="黑体" pitchFamily="49" charset="-122"/>
              </a:rPr>
              <a:t>计算机软件文档编制规范。此研究报告可以使软件开发团队尽可能早的估计项目的可行性，可以在定义阶段较早的认识到系统方案的缺陷，就可以节省时间和精力，也可以节省资金，而且避免了许多专业方面的苦难，在可行的前提下寻求到最优解决方案</a:t>
            </a:r>
            <a:r>
              <a:rPr lang="zh-CN" altLang="zh-CN" sz="1400" dirty="0" smtClean="0">
                <a:solidFill>
                  <a:schemeClr val="accent3"/>
                </a:solidFill>
                <a:latin typeface="黑体" pitchFamily="49" charset="-122"/>
                <a:ea typeface="黑体" pitchFamily="49" charset="-122"/>
              </a:rPr>
              <a:t>。</a:t>
            </a:r>
            <a:endParaRPr lang="zh-CN" altLang="zh-CN" sz="1400" dirty="0">
              <a:solidFill>
                <a:schemeClr val="accent3"/>
              </a:solidFill>
              <a:latin typeface="黑体" pitchFamily="49" charset="-122"/>
              <a:ea typeface="黑体" pitchFamily="49" charset="-122"/>
            </a:endParaRPr>
          </a:p>
        </p:txBody>
      </p:sp>
    </p:spTree>
    <p:extLst>
      <p:ext uri="{BB962C8B-B14F-4D97-AF65-F5344CB8AC3E}">
        <p14:creationId xmlns:p14="http://schemas.microsoft.com/office/powerpoint/2010/main" val="158017885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0-#ppt_w/2"/>
                                          </p:val>
                                        </p:tav>
                                        <p:tav tm="100000">
                                          <p:val>
                                            <p:strVal val="#ppt_x"/>
                                          </p:val>
                                        </p:tav>
                                      </p:tavLst>
                                    </p:anim>
                                    <p:anim calcmode="lin" valueType="num">
                                      <p:cBhvr additive="base">
                                        <p:cTn id="8"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3528" y="267494"/>
            <a:ext cx="3960439" cy="2031325"/>
          </a:xfrm>
          <a:prstGeom prst="rect">
            <a:avLst/>
          </a:prstGeom>
          <a:noFill/>
        </p:spPr>
        <p:txBody>
          <a:bodyPr wrap="square" rtlCol="0">
            <a:spAutoFit/>
          </a:bodyPr>
          <a:lstStyle/>
          <a:p>
            <a:r>
              <a:rPr lang="zh-CN" altLang="en-US" dirty="0" smtClean="0">
                <a:solidFill>
                  <a:schemeClr val="accent3"/>
                </a:solidFill>
                <a:latin typeface="黑体" pitchFamily="49" charset="-122"/>
                <a:ea typeface="黑体" pitchFamily="49" charset="-122"/>
              </a:rPr>
              <a:t>项目概述：</a:t>
            </a:r>
            <a:endParaRPr lang="en-US" altLang="zh-CN" dirty="0" smtClean="0">
              <a:solidFill>
                <a:schemeClr val="accent3"/>
              </a:solidFill>
              <a:latin typeface="黑体" pitchFamily="49" charset="-122"/>
              <a:ea typeface="黑体" pitchFamily="49" charset="-122"/>
            </a:endParaRPr>
          </a:p>
          <a:p>
            <a:r>
              <a:rPr lang="zh-CN" altLang="zh-CN" dirty="0" smtClean="0">
                <a:solidFill>
                  <a:schemeClr val="accent3"/>
                </a:solidFill>
                <a:latin typeface="黑体" pitchFamily="49" charset="-122"/>
                <a:ea typeface="黑体" pitchFamily="49" charset="-122"/>
              </a:rPr>
              <a:t>霸</a:t>
            </a:r>
            <a:r>
              <a:rPr lang="zh-CN" altLang="zh-CN" dirty="0">
                <a:solidFill>
                  <a:schemeClr val="accent3"/>
                </a:solidFill>
                <a:latin typeface="黑体" pitchFamily="49" charset="-122"/>
                <a:ea typeface="黑体" pitchFamily="49" charset="-122"/>
              </a:rPr>
              <a:t>笔笔记是一款笔记类的安卓</a:t>
            </a:r>
            <a:r>
              <a:rPr lang="en-US" altLang="zh-CN" dirty="0">
                <a:solidFill>
                  <a:schemeClr val="accent3"/>
                </a:solidFill>
                <a:latin typeface="黑体" pitchFamily="49" charset="-122"/>
                <a:ea typeface="黑体" pitchFamily="49" charset="-122"/>
              </a:rPr>
              <a:t>app</a:t>
            </a:r>
            <a:r>
              <a:rPr lang="zh-CN" altLang="zh-CN" dirty="0">
                <a:solidFill>
                  <a:schemeClr val="accent3"/>
                </a:solidFill>
                <a:latin typeface="黑体" pitchFamily="49" charset="-122"/>
                <a:ea typeface="黑体" pitchFamily="49" charset="-122"/>
              </a:rPr>
              <a:t>，该</a:t>
            </a:r>
            <a:r>
              <a:rPr lang="en-US" altLang="zh-CN" dirty="0">
                <a:solidFill>
                  <a:schemeClr val="accent3"/>
                </a:solidFill>
                <a:latin typeface="黑体" pitchFamily="49" charset="-122"/>
                <a:ea typeface="黑体" pitchFamily="49" charset="-122"/>
              </a:rPr>
              <a:t>app</a:t>
            </a:r>
            <a:r>
              <a:rPr lang="zh-CN" altLang="zh-CN" dirty="0">
                <a:solidFill>
                  <a:schemeClr val="accent3"/>
                </a:solidFill>
                <a:latin typeface="黑体" pitchFamily="49" charset="-122"/>
                <a:ea typeface="黑体" pitchFamily="49" charset="-122"/>
              </a:rPr>
              <a:t>的功能主要分为四个部分：日程、待办事项、日记、笔记，用于记录生活中容易忘记的琐事。项目自</a:t>
            </a:r>
            <a:r>
              <a:rPr lang="en-US" altLang="zh-CN" dirty="0">
                <a:solidFill>
                  <a:schemeClr val="accent3"/>
                </a:solidFill>
                <a:latin typeface="黑体" pitchFamily="49" charset="-122"/>
                <a:ea typeface="黑体" pitchFamily="49" charset="-122"/>
              </a:rPr>
              <a:t>3</a:t>
            </a:r>
            <a:r>
              <a:rPr lang="zh-CN" altLang="zh-CN" dirty="0">
                <a:solidFill>
                  <a:schemeClr val="accent3"/>
                </a:solidFill>
                <a:latin typeface="黑体" pitchFamily="49" charset="-122"/>
                <a:ea typeface="黑体" pitchFamily="49" charset="-122"/>
              </a:rPr>
              <a:t>月开始开发，需方为杨枨老师，用户为广大大学生以及上班族，开发方为</a:t>
            </a:r>
            <a:r>
              <a:rPr lang="en-US" altLang="zh-CN" dirty="0">
                <a:solidFill>
                  <a:schemeClr val="accent3"/>
                </a:solidFill>
                <a:latin typeface="黑体" pitchFamily="49" charset="-122"/>
                <a:ea typeface="黑体" pitchFamily="49" charset="-122"/>
              </a:rPr>
              <a:t>G02</a:t>
            </a:r>
            <a:r>
              <a:rPr lang="zh-CN" altLang="zh-CN" dirty="0">
                <a:solidFill>
                  <a:schemeClr val="accent3"/>
                </a:solidFill>
                <a:latin typeface="黑体" pitchFamily="49" charset="-122"/>
                <a:ea typeface="黑体" pitchFamily="49" charset="-122"/>
              </a:rPr>
              <a:t>小组</a:t>
            </a:r>
            <a:r>
              <a:rPr lang="zh-CN" altLang="zh-CN" dirty="0" smtClean="0">
                <a:solidFill>
                  <a:schemeClr val="accent3"/>
                </a:solidFill>
                <a:latin typeface="黑体" pitchFamily="49" charset="-122"/>
                <a:ea typeface="黑体" pitchFamily="49" charset="-122"/>
              </a:rPr>
              <a:t>。</a:t>
            </a:r>
            <a:endParaRPr lang="zh-CN" altLang="zh-CN" dirty="0"/>
          </a:p>
        </p:txBody>
      </p:sp>
      <p:sp>
        <p:nvSpPr>
          <p:cNvPr id="3" name="TextBox 2"/>
          <p:cNvSpPr txBox="1"/>
          <p:nvPr/>
        </p:nvSpPr>
        <p:spPr>
          <a:xfrm>
            <a:off x="4644008" y="267494"/>
            <a:ext cx="4091617" cy="2862322"/>
          </a:xfrm>
          <a:prstGeom prst="rect">
            <a:avLst/>
          </a:prstGeom>
          <a:noFill/>
        </p:spPr>
        <p:txBody>
          <a:bodyPr wrap="square" rtlCol="0">
            <a:spAutoFit/>
          </a:bodyPr>
          <a:lstStyle/>
          <a:p>
            <a:r>
              <a:rPr lang="zh-CN" altLang="en-US" dirty="0" smtClean="0">
                <a:solidFill>
                  <a:schemeClr val="accent3"/>
                </a:solidFill>
                <a:latin typeface="黑体" pitchFamily="49" charset="-122"/>
                <a:ea typeface="黑体" pitchFamily="49" charset="-122"/>
              </a:rPr>
              <a:t>文档概述：</a:t>
            </a:r>
            <a:endParaRPr lang="en-US" altLang="zh-CN" dirty="0" smtClean="0">
              <a:solidFill>
                <a:schemeClr val="accent3"/>
              </a:solidFill>
              <a:latin typeface="黑体" pitchFamily="49" charset="-122"/>
              <a:ea typeface="黑体" pitchFamily="49" charset="-122"/>
            </a:endParaRPr>
          </a:p>
          <a:p>
            <a:r>
              <a:rPr lang="zh-CN" altLang="zh-CN" dirty="0" smtClean="0">
                <a:solidFill>
                  <a:schemeClr val="accent3"/>
                </a:solidFill>
                <a:latin typeface="黑体" pitchFamily="49" charset="-122"/>
                <a:ea typeface="黑体" pitchFamily="49" charset="-122"/>
              </a:rPr>
              <a:t>本</a:t>
            </a:r>
            <a:r>
              <a:rPr lang="zh-CN" altLang="zh-CN" dirty="0">
                <a:solidFill>
                  <a:schemeClr val="accent3"/>
                </a:solidFill>
                <a:latin typeface="黑体" pitchFamily="49" charset="-122"/>
                <a:ea typeface="黑体" pitchFamily="49" charset="-122"/>
              </a:rPr>
              <a:t>文档为霸笔笔记</a:t>
            </a:r>
            <a:r>
              <a:rPr lang="zh-CN" altLang="zh-CN" dirty="0" smtClean="0">
                <a:solidFill>
                  <a:schemeClr val="accent3"/>
                </a:solidFill>
                <a:latin typeface="黑体" pitchFamily="49" charset="-122"/>
                <a:ea typeface="黑体" pitchFamily="49" charset="-122"/>
              </a:rPr>
              <a:t>（</a:t>
            </a:r>
            <a:r>
              <a:rPr lang="en-US" altLang="zh-CN" dirty="0" smtClean="0">
                <a:solidFill>
                  <a:schemeClr val="accent3"/>
                </a:solidFill>
                <a:latin typeface="黑体" pitchFamily="49" charset="-122"/>
                <a:ea typeface="黑体" pitchFamily="49" charset="-122"/>
              </a:rPr>
              <a:t>BUBY</a:t>
            </a:r>
            <a:r>
              <a:rPr lang="zh-CN" altLang="zh-CN" dirty="0" smtClean="0">
                <a:solidFill>
                  <a:schemeClr val="accent3"/>
                </a:solidFill>
                <a:latin typeface="黑体" pitchFamily="49" charset="-122"/>
                <a:ea typeface="黑体" pitchFamily="49" charset="-122"/>
              </a:rPr>
              <a:t>）</a:t>
            </a:r>
            <a:r>
              <a:rPr lang="zh-CN" altLang="zh-CN" dirty="0">
                <a:solidFill>
                  <a:schemeClr val="accent3"/>
                </a:solidFill>
                <a:latin typeface="黑体" pitchFamily="49" charset="-122"/>
                <a:ea typeface="黑体" pitchFamily="49" charset="-122"/>
              </a:rPr>
              <a:t>的可行性分析报告，参考</a:t>
            </a:r>
            <a:r>
              <a:rPr lang="en-US" altLang="zh-CN" dirty="0">
                <a:solidFill>
                  <a:schemeClr val="accent3"/>
                </a:solidFill>
                <a:latin typeface="黑体" pitchFamily="49" charset="-122"/>
                <a:ea typeface="黑体" pitchFamily="49" charset="-122"/>
              </a:rPr>
              <a:t>GB/T-8567-2006</a:t>
            </a:r>
            <a:r>
              <a:rPr lang="zh-CN" altLang="zh-CN" dirty="0">
                <a:solidFill>
                  <a:schemeClr val="accent3"/>
                </a:solidFill>
                <a:latin typeface="黑体" pitchFamily="49" charset="-122"/>
                <a:ea typeface="黑体" pitchFamily="49" charset="-122"/>
              </a:rPr>
              <a:t>计算机软件文档编制规范。此研究报告可以使软件开发团队尽可能早的估计项目的可行性，可以在定义阶段较早的认识到系统方案的缺陷，就可以节省时间和精力，也可以节省资金，而且避免了许多专业方面的苦难，在可行的前提下寻求到最优解决方案</a:t>
            </a:r>
            <a:r>
              <a:rPr lang="zh-CN" altLang="zh-CN" dirty="0" smtClean="0">
                <a:solidFill>
                  <a:schemeClr val="accent3"/>
                </a:solidFill>
                <a:latin typeface="黑体" pitchFamily="49" charset="-122"/>
                <a:ea typeface="黑体" pitchFamily="49" charset="-122"/>
              </a:rPr>
              <a:t>。</a:t>
            </a:r>
            <a:endParaRPr lang="zh-CN" altLang="zh-CN" dirty="0">
              <a:solidFill>
                <a:schemeClr val="accent3"/>
              </a:solidFill>
              <a:latin typeface="黑体" pitchFamily="49" charset="-122"/>
              <a:ea typeface="黑体"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607266274"/>
              </p:ext>
            </p:extLst>
          </p:nvPr>
        </p:nvGraphicFramePr>
        <p:xfrm>
          <a:off x="755576" y="3723878"/>
          <a:ext cx="5215890" cy="914400"/>
        </p:xfrm>
        <a:graphic>
          <a:graphicData uri="http://schemas.openxmlformats.org/drawingml/2006/table">
            <a:tbl>
              <a:tblPr/>
              <a:tblGrid>
                <a:gridCol w="1827530"/>
                <a:gridCol w="597535"/>
                <a:gridCol w="849630"/>
                <a:gridCol w="1337945"/>
                <a:gridCol w="603250"/>
              </a:tblGrid>
              <a:tr h="153035">
                <a:tc>
                  <a:txBody>
                    <a:bodyPr/>
                    <a:lstStyle/>
                    <a:p>
                      <a:pPr indent="266700" algn="ctr">
                        <a:spcAft>
                          <a:spcPts val="0"/>
                        </a:spcAft>
                      </a:pPr>
                      <a:r>
                        <a:rPr lang="zh-CN" sz="1200" b="1" dirty="0">
                          <a:effectLst/>
                          <a:latin typeface="Times New Roman"/>
                          <a:ea typeface="宋体"/>
                          <a:cs typeface="Times New Roman"/>
                        </a:rPr>
                        <a:t>文档名称</a:t>
                      </a:r>
                      <a:endParaRPr lang="zh-CN" sz="1200" dirty="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algn="ctr">
                        <a:spcAft>
                          <a:spcPts val="0"/>
                        </a:spcAft>
                      </a:pPr>
                      <a:r>
                        <a:rPr lang="zh-CN" sz="1200" b="1">
                          <a:effectLst/>
                          <a:latin typeface="Times New Roman"/>
                          <a:ea typeface="宋体"/>
                          <a:cs typeface="Times New Roman"/>
                        </a:rPr>
                        <a:t>版本号</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indent="266700" algn="ctr">
                        <a:spcAft>
                          <a:spcPts val="0"/>
                        </a:spcAft>
                      </a:pPr>
                      <a:r>
                        <a:rPr lang="zh-CN" sz="1050" b="1">
                          <a:effectLst/>
                          <a:latin typeface="Times New Roman"/>
                          <a:ea typeface="宋体"/>
                          <a:cs typeface="Times New Roman"/>
                        </a:rPr>
                        <a:t>日期</a:t>
                      </a:r>
                      <a:endParaRPr lang="zh-CN" sz="10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indent="266700" algn="ctr">
                        <a:spcAft>
                          <a:spcPts val="0"/>
                        </a:spcAft>
                      </a:pPr>
                      <a:r>
                        <a:rPr lang="zh-CN" sz="1050" b="1">
                          <a:effectLst/>
                          <a:latin typeface="Times New Roman"/>
                          <a:ea typeface="宋体"/>
                          <a:cs typeface="Times New Roman"/>
                        </a:rPr>
                        <a:t>出版单位</a:t>
                      </a:r>
                      <a:r>
                        <a:rPr lang="en-US" sz="1050" b="1">
                          <a:effectLst/>
                          <a:latin typeface="Times New Roman"/>
                          <a:ea typeface="宋体"/>
                          <a:cs typeface="Times New Roman"/>
                        </a:rPr>
                        <a:t>/</a:t>
                      </a:r>
                      <a:r>
                        <a:rPr lang="zh-CN" sz="1050" b="1">
                          <a:effectLst/>
                          <a:latin typeface="Times New Roman"/>
                          <a:ea typeface="宋体"/>
                          <a:cs typeface="Times New Roman"/>
                        </a:rPr>
                        <a:t>来源</a:t>
                      </a:r>
                      <a:endParaRPr lang="zh-CN" sz="10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c>
                  <a:txBody>
                    <a:bodyPr/>
                    <a:lstStyle/>
                    <a:p>
                      <a:pPr indent="266700" algn="ctr">
                        <a:spcAft>
                          <a:spcPts val="0"/>
                        </a:spcAft>
                      </a:pPr>
                      <a:r>
                        <a:rPr lang="zh-CN" sz="1050" b="1">
                          <a:effectLst/>
                          <a:latin typeface="Times New Roman"/>
                          <a:ea typeface="宋体"/>
                          <a:cs typeface="Times New Roman"/>
                        </a:rPr>
                        <a:t>备注</a:t>
                      </a:r>
                      <a:endParaRPr lang="zh-CN" sz="10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E6E6"/>
                    </a:solidFill>
                  </a:tcPr>
                </a:tc>
              </a:tr>
              <a:tr h="176530">
                <a:tc>
                  <a:txBody>
                    <a:bodyPr/>
                    <a:lstStyle/>
                    <a:p>
                      <a:pPr>
                        <a:lnSpc>
                          <a:spcPct val="125000"/>
                        </a:lnSpc>
                        <a:spcBef>
                          <a:spcPts val="300"/>
                        </a:spcBef>
                        <a:spcAft>
                          <a:spcPts val="300"/>
                        </a:spcAft>
                        <a:tabLst>
                          <a:tab pos="228600" algn="l"/>
                        </a:tabLst>
                      </a:pPr>
                      <a:r>
                        <a:rPr lang="zh-CN" sz="1200" kern="100">
                          <a:solidFill>
                            <a:srgbClr val="000000"/>
                          </a:solidFill>
                          <a:effectLst/>
                          <a:latin typeface="Times New Roman"/>
                          <a:ea typeface="宋体"/>
                          <a:cs typeface="Times New Roman"/>
                        </a:rPr>
                        <a:t>敏捷软件开发</a:t>
                      </a:r>
                      <a:endParaRPr lang="zh-CN" sz="1200">
                        <a:effectLst/>
                        <a:latin typeface="Arial"/>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a:solidFill>
                            <a:srgbClr val="000000"/>
                          </a:solidFill>
                          <a:effectLst/>
                          <a:latin typeface="Times New Roman"/>
                          <a:ea typeface="宋体"/>
                          <a:cs typeface="Times New Roman"/>
                        </a:rPr>
                        <a:t>第</a:t>
                      </a:r>
                      <a:r>
                        <a:rPr lang="en-US" sz="1200">
                          <a:solidFill>
                            <a:srgbClr val="000000"/>
                          </a:solidFill>
                          <a:effectLst/>
                          <a:latin typeface="Times New Roman"/>
                          <a:ea typeface="宋体"/>
                          <a:cs typeface="Times New Roman"/>
                        </a:rPr>
                        <a:t>1</a:t>
                      </a:r>
                      <a:r>
                        <a:rPr lang="zh-CN" sz="1200">
                          <a:solidFill>
                            <a:srgbClr val="000000"/>
                          </a:solidFill>
                          <a:effectLst/>
                          <a:latin typeface="Times New Roman"/>
                          <a:ea typeface="宋体"/>
                          <a:cs typeface="Times New Roman"/>
                        </a:rPr>
                        <a:t>版</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solidFill>
                            <a:srgbClr val="000000"/>
                          </a:solidFill>
                          <a:effectLst/>
                          <a:latin typeface="Times New Roman"/>
                          <a:ea typeface="宋体"/>
                          <a:cs typeface="Times New Roman"/>
                        </a:rPr>
                        <a:t>2003</a:t>
                      </a:r>
                      <a:r>
                        <a:rPr lang="zh-CN" sz="1200">
                          <a:solidFill>
                            <a:srgbClr val="000000"/>
                          </a:solidFill>
                          <a:effectLst/>
                          <a:latin typeface="Times New Roman"/>
                          <a:ea typeface="宋体"/>
                          <a:cs typeface="Times New Roman"/>
                        </a:rPr>
                        <a:t>年</a:t>
                      </a:r>
                      <a:r>
                        <a:rPr lang="en-US" sz="1200">
                          <a:solidFill>
                            <a:srgbClr val="000000"/>
                          </a:solidFill>
                          <a:effectLst/>
                          <a:latin typeface="Times New Roman"/>
                          <a:ea typeface="宋体"/>
                          <a:cs typeface="Times New Roman"/>
                        </a:rPr>
                        <a:t>9</a:t>
                      </a:r>
                      <a:r>
                        <a:rPr lang="zh-CN" sz="1200">
                          <a:solidFill>
                            <a:srgbClr val="000000"/>
                          </a:solidFill>
                          <a:effectLst/>
                          <a:latin typeface="Times New Roman"/>
                          <a:ea typeface="宋体"/>
                          <a:cs typeface="Times New Roman"/>
                        </a:rPr>
                        <a:t>月</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sz="1200">
                          <a:solidFill>
                            <a:srgbClr val="000000"/>
                          </a:solidFill>
                          <a:effectLst/>
                          <a:latin typeface="Times New Roman"/>
                          <a:ea typeface="宋体"/>
                          <a:cs typeface="Times New Roman"/>
                        </a:rPr>
                        <a:t>清华大学出版社</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solidFill>
                            <a:srgbClr val="000000"/>
                          </a:solidFill>
                          <a:effectLst/>
                          <a:latin typeface="Times New Roman"/>
                          <a:ea typeface="宋体"/>
                          <a:cs typeface="Times New Roman"/>
                        </a:rPr>
                        <a:t> </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6530">
                <a:tc>
                  <a:txBody>
                    <a:bodyPr/>
                    <a:lstStyle/>
                    <a:p>
                      <a:pPr>
                        <a:spcAft>
                          <a:spcPts val="0"/>
                        </a:spcAft>
                      </a:pPr>
                      <a:r>
                        <a:rPr lang="zh-CN" sz="1200">
                          <a:solidFill>
                            <a:srgbClr val="000000"/>
                          </a:solidFill>
                          <a:effectLst/>
                          <a:latin typeface="Times New Roman"/>
                          <a:ea typeface="宋体"/>
                          <a:cs typeface="Times New Roman"/>
                        </a:rPr>
                        <a:t>软件工程导论</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200">
                          <a:solidFill>
                            <a:srgbClr val="000000"/>
                          </a:solidFill>
                          <a:effectLst/>
                          <a:latin typeface="Times New Roman"/>
                          <a:ea typeface="宋体"/>
                          <a:cs typeface="Times New Roman"/>
                        </a:rPr>
                        <a:t>第</a:t>
                      </a:r>
                      <a:r>
                        <a:rPr lang="en-US" sz="1200">
                          <a:solidFill>
                            <a:srgbClr val="000000"/>
                          </a:solidFill>
                          <a:effectLst/>
                          <a:latin typeface="Times New Roman"/>
                          <a:ea typeface="宋体"/>
                          <a:cs typeface="Times New Roman"/>
                        </a:rPr>
                        <a:t>6</a:t>
                      </a:r>
                      <a:r>
                        <a:rPr lang="zh-CN" sz="1200">
                          <a:solidFill>
                            <a:srgbClr val="000000"/>
                          </a:solidFill>
                          <a:effectLst/>
                          <a:latin typeface="Times New Roman"/>
                          <a:ea typeface="宋体"/>
                          <a:cs typeface="Times New Roman"/>
                        </a:rPr>
                        <a:t>版</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solidFill>
                            <a:srgbClr val="000000"/>
                          </a:solidFill>
                          <a:effectLst/>
                          <a:latin typeface="Times New Roman"/>
                          <a:ea typeface="宋体"/>
                          <a:cs typeface="Times New Roman"/>
                        </a:rPr>
                        <a:t>2013</a:t>
                      </a:r>
                      <a:r>
                        <a:rPr lang="zh-CN" sz="1200">
                          <a:solidFill>
                            <a:srgbClr val="000000"/>
                          </a:solidFill>
                          <a:effectLst/>
                          <a:latin typeface="Times New Roman"/>
                          <a:ea typeface="宋体"/>
                          <a:cs typeface="Times New Roman"/>
                        </a:rPr>
                        <a:t>年</a:t>
                      </a:r>
                      <a:r>
                        <a:rPr lang="en-US" sz="1200">
                          <a:solidFill>
                            <a:srgbClr val="000000"/>
                          </a:solidFill>
                          <a:effectLst/>
                          <a:latin typeface="Times New Roman"/>
                          <a:ea typeface="宋体"/>
                          <a:cs typeface="Times New Roman"/>
                        </a:rPr>
                        <a:t>8</a:t>
                      </a:r>
                      <a:r>
                        <a:rPr lang="zh-CN" sz="1200">
                          <a:solidFill>
                            <a:srgbClr val="000000"/>
                          </a:solidFill>
                          <a:effectLst/>
                          <a:latin typeface="Times New Roman"/>
                          <a:ea typeface="宋体"/>
                          <a:cs typeface="Times New Roman"/>
                        </a:rPr>
                        <a:t>月</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sz="1200">
                          <a:solidFill>
                            <a:srgbClr val="000000"/>
                          </a:solidFill>
                          <a:effectLst/>
                          <a:latin typeface="Times New Roman"/>
                          <a:ea typeface="宋体"/>
                          <a:cs typeface="Times New Roman"/>
                        </a:rPr>
                        <a:t>清华大学出版社</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a:solidFill>
                            <a:srgbClr val="000000"/>
                          </a:solidFill>
                          <a:effectLst/>
                          <a:latin typeface="Times New Roman"/>
                          <a:ea typeface="宋体"/>
                          <a:cs typeface="Times New Roman"/>
                        </a:rPr>
                        <a:t> </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9705">
                <a:tc>
                  <a:txBody>
                    <a:bodyPr/>
                    <a:lstStyle/>
                    <a:p>
                      <a:pPr>
                        <a:spcAft>
                          <a:spcPts val="0"/>
                        </a:spcAft>
                      </a:pPr>
                      <a:r>
                        <a:rPr lang="en-US" sz="1200">
                          <a:effectLst/>
                          <a:latin typeface="Times New Roman"/>
                          <a:ea typeface="宋体"/>
                          <a:cs typeface="Times New Roman"/>
                        </a:rPr>
                        <a:t> </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a:effectLst/>
                          <a:latin typeface="Times New Roman"/>
                          <a:ea typeface="宋体"/>
                          <a:cs typeface="Times New Roman"/>
                        </a:rPr>
                        <a:t> </a:t>
                      </a:r>
                      <a:endParaRPr lang="zh-CN" sz="120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dirty="0">
                          <a:effectLst/>
                          <a:latin typeface="Times New Roman"/>
                          <a:ea typeface="宋体"/>
                          <a:cs typeface="Times New Roman"/>
                        </a:rPr>
                        <a:t> </a:t>
                      </a:r>
                      <a:endParaRPr lang="zh-CN" sz="1200" dirty="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dirty="0">
                          <a:effectLst/>
                          <a:latin typeface="Times New Roman"/>
                          <a:ea typeface="宋体"/>
                          <a:cs typeface="Times New Roman"/>
                        </a:rPr>
                        <a:t> </a:t>
                      </a:r>
                      <a:endParaRPr lang="zh-CN" sz="1200" dirty="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dirty="0">
                          <a:effectLst/>
                          <a:latin typeface="Times New Roman"/>
                          <a:ea typeface="宋体"/>
                          <a:cs typeface="Times New Roman"/>
                        </a:rPr>
                        <a:t> </a:t>
                      </a:r>
                      <a:endParaRPr lang="zh-CN" sz="1200" dirty="0">
                        <a:effectLst/>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683568" y="2787774"/>
            <a:ext cx="3312368" cy="553998"/>
          </a:xfrm>
          <a:prstGeom prst="rect">
            <a:avLst/>
          </a:prstGeom>
          <a:noFill/>
        </p:spPr>
        <p:txBody>
          <a:bodyPr wrap="square" rtlCol="0">
            <a:spAutoFit/>
          </a:bodyPr>
          <a:lstStyle/>
          <a:p>
            <a:r>
              <a:rPr lang="en-US" altLang="zh-CN" sz="3000" dirty="0">
                <a:solidFill>
                  <a:srgbClr val="00B0F0"/>
                </a:solidFill>
                <a:latin typeface="微软雅黑" panose="020B0503020204020204" pitchFamily="34" charset="-122"/>
                <a:ea typeface="微软雅黑" panose="020B0503020204020204" pitchFamily="34" charset="-122"/>
              </a:rPr>
              <a:t>2.</a:t>
            </a:r>
            <a:r>
              <a:rPr lang="zh-CN" altLang="en-US" sz="3000" dirty="0">
                <a:solidFill>
                  <a:srgbClr val="00B0F0"/>
                </a:solidFill>
                <a:latin typeface="微软雅黑" panose="020B0503020204020204" pitchFamily="34" charset="-122"/>
                <a:ea typeface="微软雅黑" panose="020B0503020204020204" pitchFamily="34" charset="-122"/>
              </a:rPr>
              <a:t>引用</a:t>
            </a:r>
            <a:r>
              <a:rPr lang="zh-CN" altLang="en-US" sz="3000" dirty="0">
                <a:solidFill>
                  <a:srgbClr val="00B0F0"/>
                </a:solidFill>
                <a:latin typeface="微软雅黑" panose="020B0503020204020204" pitchFamily="34" charset="-122"/>
                <a:ea typeface="微软雅黑" panose="020B0503020204020204" pitchFamily="34" charset="-122"/>
              </a:rPr>
              <a:t>文件：</a:t>
            </a:r>
          </a:p>
        </p:txBody>
      </p:sp>
    </p:spTree>
    <p:extLst>
      <p:ext uri="{BB962C8B-B14F-4D97-AF65-F5344CB8AC3E}">
        <p14:creationId xmlns:p14="http://schemas.microsoft.com/office/powerpoint/2010/main" val="10495422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411760" y="123478"/>
            <a:ext cx="3581430" cy="553998"/>
          </a:xfrm>
          <a:prstGeom prst="rect">
            <a:avLst/>
          </a:prstGeom>
          <a:noFill/>
        </p:spPr>
        <p:txBody>
          <a:bodyPr wrap="none" rtlCol="0">
            <a:spAutoFit/>
          </a:bodyPr>
          <a:lstStyle/>
          <a:p>
            <a:r>
              <a:rPr lang="en-US" altLang="zh-CN" sz="3000" dirty="0" smtClean="0">
                <a:solidFill>
                  <a:srgbClr val="00B0F0"/>
                </a:solidFill>
                <a:latin typeface="微软雅黑" panose="020B0503020204020204" pitchFamily="34" charset="-122"/>
                <a:ea typeface="微软雅黑" panose="020B0503020204020204" pitchFamily="34" charset="-122"/>
              </a:rPr>
              <a:t>3.</a:t>
            </a:r>
            <a:r>
              <a:rPr lang="zh-CN" altLang="en-US" sz="3000" dirty="0" smtClean="0">
                <a:solidFill>
                  <a:srgbClr val="00B0F0"/>
                </a:solidFill>
                <a:latin typeface="微软雅黑" panose="020B0503020204020204" pitchFamily="34" charset="-122"/>
                <a:ea typeface="微软雅黑" panose="020B0503020204020204" pitchFamily="34" charset="-122"/>
              </a:rPr>
              <a:t>可行性分析的前提</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539552" y="987574"/>
            <a:ext cx="8077300" cy="3693319"/>
          </a:xfrm>
          <a:prstGeom prst="rect">
            <a:avLst/>
          </a:prstGeom>
          <a:noFill/>
        </p:spPr>
        <p:txBody>
          <a:bodyPr wrap="square" rtlCol="0">
            <a:spAutoFit/>
          </a:bodyPr>
          <a:lstStyle/>
          <a:p>
            <a:r>
              <a:rPr lang="en-US" altLang="zh-CN" b="1" dirty="0">
                <a:solidFill>
                  <a:schemeClr val="accent3"/>
                </a:solidFill>
                <a:latin typeface="黑体" pitchFamily="49" charset="-122"/>
                <a:ea typeface="黑体" pitchFamily="49" charset="-122"/>
              </a:rPr>
              <a:t>3.1</a:t>
            </a:r>
            <a:r>
              <a:rPr lang="zh-CN" altLang="zh-CN" b="1" dirty="0">
                <a:solidFill>
                  <a:schemeClr val="accent3"/>
                </a:solidFill>
                <a:latin typeface="黑体" pitchFamily="49" charset="-122"/>
                <a:ea typeface="黑体" pitchFamily="49" charset="-122"/>
              </a:rPr>
              <a:t>项目的要求</a:t>
            </a:r>
          </a:p>
          <a:p>
            <a:r>
              <a:rPr lang="zh-CN" altLang="zh-CN" dirty="0">
                <a:solidFill>
                  <a:schemeClr val="accent3"/>
                </a:solidFill>
                <a:latin typeface="黑体" pitchFamily="49" charset="-122"/>
                <a:ea typeface="黑体" pitchFamily="49" charset="-122"/>
              </a:rPr>
              <a:t>该项目的功能为：用户登陆、数据同步、日程、待办事项、日记、笔记的记录。</a:t>
            </a:r>
          </a:p>
          <a:p>
            <a:r>
              <a:rPr lang="zh-CN" altLang="zh-CN" dirty="0">
                <a:solidFill>
                  <a:schemeClr val="accent3"/>
                </a:solidFill>
                <a:latin typeface="黑体" pitchFamily="49" charset="-122"/>
                <a:ea typeface="黑体" pitchFamily="49" charset="-122"/>
              </a:rPr>
              <a:t>数据的安全与保密：系统需要保证数据的安全性，保证其不会泄露。</a:t>
            </a:r>
          </a:p>
          <a:p>
            <a:r>
              <a:rPr lang="en-US" altLang="zh-CN" b="1" dirty="0">
                <a:solidFill>
                  <a:schemeClr val="accent3"/>
                </a:solidFill>
                <a:latin typeface="黑体" pitchFamily="49" charset="-122"/>
                <a:ea typeface="黑体" pitchFamily="49" charset="-122"/>
              </a:rPr>
              <a:t>3.2</a:t>
            </a:r>
            <a:r>
              <a:rPr lang="zh-CN" altLang="zh-CN" b="1" dirty="0">
                <a:solidFill>
                  <a:schemeClr val="accent3"/>
                </a:solidFill>
                <a:latin typeface="黑体" pitchFamily="49" charset="-122"/>
                <a:ea typeface="黑体" pitchFamily="49" charset="-122"/>
              </a:rPr>
              <a:t>项目的目标</a:t>
            </a:r>
          </a:p>
          <a:p>
            <a:r>
              <a:rPr lang="zh-CN" altLang="zh-CN" dirty="0">
                <a:solidFill>
                  <a:schemeClr val="accent3"/>
                </a:solidFill>
                <a:latin typeface="黑体" pitchFamily="49" charset="-122"/>
                <a:ea typeface="黑体" pitchFamily="49" charset="-122"/>
              </a:rPr>
              <a:t>这款笔记主要服务于比较忙碌的上班族和大学生，</a:t>
            </a:r>
          </a:p>
          <a:p>
            <a:r>
              <a:rPr lang="en-US" altLang="zh-CN" b="1" dirty="0">
                <a:solidFill>
                  <a:schemeClr val="accent3"/>
                </a:solidFill>
                <a:latin typeface="黑体" pitchFamily="49" charset="-122"/>
                <a:ea typeface="黑体" pitchFamily="49" charset="-122"/>
              </a:rPr>
              <a:t>3.3</a:t>
            </a:r>
            <a:r>
              <a:rPr lang="zh-CN" altLang="zh-CN" b="1" dirty="0">
                <a:solidFill>
                  <a:schemeClr val="accent3"/>
                </a:solidFill>
                <a:latin typeface="黑体" pitchFamily="49" charset="-122"/>
                <a:ea typeface="黑体" pitchFamily="49" charset="-122"/>
              </a:rPr>
              <a:t>项目的环境</a:t>
            </a:r>
          </a:p>
          <a:p>
            <a:r>
              <a:rPr lang="zh-CN" altLang="zh-CN" dirty="0">
                <a:solidFill>
                  <a:schemeClr val="accent3"/>
                </a:solidFill>
                <a:latin typeface="黑体" pitchFamily="49" charset="-122"/>
                <a:ea typeface="黑体" pitchFamily="49" charset="-122"/>
              </a:rPr>
              <a:t>开发环境：实验室和寝室。</a:t>
            </a:r>
          </a:p>
          <a:p>
            <a:r>
              <a:rPr lang="en-US" altLang="zh-CN" b="1" dirty="0">
                <a:solidFill>
                  <a:schemeClr val="accent3"/>
                </a:solidFill>
                <a:latin typeface="黑体" pitchFamily="49" charset="-122"/>
                <a:ea typeface="黑体" pitchFamily="49" charset="-122"/>
              </a:rPr>
              <a:t>3.4</a:t>
            </a:r>
            <a:r>
              <a:rPr lang="zh-CN" altLang="zh-CN" b="1" dirty="0">
                <a:solidFill>
                  <a:schemeClr val="accent3"/>
                </a:solidFill>
                <a:latin typeface="黑体" pitchFamily="49" charset="-122"/>
                <a:ea typeface="黑体" pitchFamily="49" charset="-122"/>
              </a:rPr>
              <a:t>进行可行性分析的方法</a:t>
            </a:r>
          </a:p>
          <a:p>
            <a:r>
              <a:rPr lang="zh-CN" altLang="zh-CN" dirty="0">
                <a:solidFill>
                  <a:schemeClr val="accent3"/>
                </a:solidFill>
                <a:latin typeface="黑体" pitchFamily="49" charset="-122"/>
                <a:ea typeface="黑体" pitchFamily="49" charset="-122"/>
              </a:rPr>
              <a:t>用户调查：我们咨询了罗雁楠（女）和李帝江（男）两位同学。</a:t>
            </a:r>
          </a:p>
          <a:p>
            <a:r>
              <a:rPr lang="zh-CN" altLang="zh-CN" dirty="0">
                <a:solidFill>
                  <a:schemeClr val="accent3"/>
                </a:solidFill>
                <a:latin typeface="黑体" pitchFamily="49" charset="-122"/>
                <a:ea typeface="黑体" pitchFamily="49" charset="-122"/>
              </a:rPr>
              <a:t>专家咨询：我们咨询了杨枨老师</a:t>
            </a:r>
          </a:p>
          <a:p>
            <a:r>
              <a:rPr lang="zh-CN" altLang="zh-CN" dirty="0">
                <a:solidFill>
                  <a:schemeClr val="accent3"/>
                </a:solidFill>
                <a:latin typeface="黑体" pitchFamily="49" charset="-122"/>
                <a:ea typeface="黑体" pitchFamily="49" charset="-122"/>
              </a:rPr>
              <a:t>同类产品调查：我们参考了</a:t>
            </a:r>
            <a:r>
              <a:rPr lang="en-US" altLang="zh-CN" dirty="0" err="1">
                <a:solidFill>
                  <a:schemeClr val="accent3"/>
                </a:solidFill>
                <a:latin typeface="黑体" pitchFamily="49" charset="-122"/>
                <a:ea typeface="黑体" pitchFamily="49" charset="-122"/>
              </a:rPr>
              <a:t>pendo</a:t>
            </a:r>
            <a:r>
              <a:rPr lang="en-US" altLang="zh-CN" dirty="0">
                <a:solidFill>
                  <a:schemeClr val="accent3"/>
                </a:solidFill>
                <a:latin typeface="黑体" pitchFamily="49" charset="-122"/>
                <a:ea typeface="黑体" pitchFamily="49" charset="-122"/>
              </a:rPr>
              <a:t> app</a:t>
            </a:r>
            <a:r>
              <a:rPr lang="zh-CN" altLang="zh-CN" dirty="0">
                <a:solidFill>
                  <a:schemeClr val="accent3"/>
                </a:solidFill>
                <a:latin typeface="黑体" pitchFamily="49" charset="-122"/>
                <a:ea typeface="黑体" pitchFamily="49" charset="-122"/>
              </a:rPr>
              <a:t>。</a:t>
            </a:r>
          </a:p>
          <a:p>
            <a:r>
              <a:rPr lang="zh-CN" altLang="zh-CN" dirty="0">
                <a:solidFill>
                  <a:schemeClr val="accent3"/>
                </a:solidFill>
                <a:latin typeface="黑体" pitchFamily="49" charset="-122"/>
                <a:ea typeface="黑体" pitchFamily="49" charset="-122"/>
              </a:rPr>
              <a:t>小组组内分析。</a:t>
            </a:r>
          </a:p>
          <a:p>
            <a:r>
              <a:rPr lang="zh-CN" altLang="zh-CN" dirty="0">
                <a:solidFill>
                  <a:schemeClr val="accent3"/>
                </a:solidFill>
                <a:latin typeface="黑体" pitchFamily="49" charset="-122"/>
                <a:ea typeface="黑体" pitchFamily="49" charset="-122"/>
              </a:rPr>
              <a:t>由以上四种方法分析。</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256" y="3075806"/>
            <a:ext cx="2080440" cy="472481"/>
          </a:xfrm>
          <a:prstGeom prst="rect">
            <a:avLst/>
          </a:prstGeom>
        </p:spPr>
      </p:pic>
    </p:spTree>
    <p:extLst>
      <p:ext uri="{BB962C8B-B14F-4D97-AF65-F5344CB8AC3E}">
        <p14:creationId xmlns:p14="http://schemas.microsoft.com/office/powerpoint/2010/main" val="1083862991"/>
      </p:ext>
    </p:extLst>
  </p:cSld>
  <p:clrMapOvr>
    <a:masterClrMapping/>
  </p:clrMapOvr>
  <p:transition spd="slow" advClick="0"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131840" y="195486"/>
            <a:ext cx="2427268" cy="553998"/>
          </a:xfrm>
          <a:prstGeom prst="rect">
            <a:avLst/>
          </a:prstGeom>
          <a:noFill/>
        </p:spPr>
        <p:txBody>
          <a:bodyPr wrap="none" rtlCol="0">
            <a:spAutoFit/>
          </a:bodyPr>
          <a:lstStyle/>
          <a:p>
            <a:r>
              <a:rPr lang="en-US" altLang="zh-CN" sz="3000" dirty="0" smtClean="0">
                <a:solidFill>
                  <a:schemeClr val="accent2"/>
                </a:solidFill>
                <a:latin typeface="微软雅黑" panose="020B0503020204020204" pitchFamily="34" charset="-122"/>
                <a:ea typeface="微软雅黑" panose="020B0503020204020204" pitchFamily="34" charset="-122"/>
              </a:rPr>
              <a:t>4.</a:t>
            </a:r>
            <a:r>
              <a:rPr lang="zh-CN" altLang="en-US" sz="3000" dirty="0" smtClean="0">
                <a:solidFill>
                  <a:schemeClr val="accent2"/>
                </a:solidFill>
                <a:latin typeface="微软雅黑" panose="020B0503020204020204" pitchFamily="34" charset="-122"/>
                <a:ea typeface="微软雅黑" panose="020B0503020204020204" pitchFamily="34" charset="-122"/>
              </a:rPr>
              <a:t>可选的方案</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539552" y="897704"/>
            <a:ext cx="8424936" cy="3970318"/>
          </a:xfrm>
          <a:prstGeom prst="rect">
            <a:avLst/>
          </a:prstGeom>
          <a:noFill/>
        </p:spPr>
        <p:txBody>
          <a:bodyPr wrap="square" rtlCol="0">
            <a:spAutoFit/>
          </a:bodyPr>
          <a:lstStyle/>
          <a:p>
            <a:r>
              <a:rPr lang="en-US" altLang="zh-CN" b="1" dirty="0">
                <a:solidFill>
                  <a:schemeClr val="accent3"/>
                </a:solidFill>
                <a:latin typeface="黑体" pitchFamily="49" charset="-122"/>
                <a:ea typeface="黑体" pitchFamily="49" charset="-122"/>
              </a:rPr>
              <a:t>4.1</a:t>
            </a:r>
            <a:r>
              <a:rPr lang="zh-CN" altLang="zh-CN" b="1" dirty="0">
                <a:solidFill>
                  <a:schemeClr val="accent3"/>
                </a:solidFill>
                <a:latin typeface="黑体" pitchFamily="49" charset="-122"/>
                <a:ea typeface="黑体" pitchFamily="49" charset="-122"/>
              </a:rPr>
              <a:t>原有方案的优缺点、局限性及存在的问题</a:t>
            </a:r>
          </a:p>
          <a:p>
            <a:r>
              <a:rPr lang="en-US" altLang="zh-CN" dirty="0">
                <a:solidFill>
                  <a:schemeClr val="accent3"/>
                </a:solidFill>
                <a:latin typeface="黑体" pitchFamily="49" charset="-122"/>
                <a:ea typeface="黑体" pitchFamily="49" charset="-122"/>
              </a:rPr>
              <a:t>1.APP</a:t>
            </a:r>
            <a:r>
              <a:rPr lang="zh-CN" altLang="zh-CN" dirty="0">
                <a:solidFill>
                  <a:schemeClr val="accent3"/>
                </a:solidFill>
                <a:latin typeface="黑体" pitchFamily="49" charset="-122"/>
                <a:ea typeface="黑体" pitchFamily="49" charset="-122"/>
              </a:rPr>
              <a:t>操作流程复杂</a:t>
            </a:r>
          </a:p>
          <a:p>
            <a:r>
              <a:rPr lang="en-US" altLang="zh-CN" dirty="0">
                <a:solidFill>
                  <a:schemeClr val="accent3"/>
                </a:solidFill>
                <a:latin typeface="黑体" pitchFamily="49" charset="-122"/>
                <a:ea typeface="黑体" pitchFamily="49" charset="-122"/>
              </a:rPr>
              <a:t>2.APP</a:t>
            </a:r>
            <a:r>
              <a:rPr lang="zh-CN" altLang="zh-CN" dirty="0">
                <a:solidFill>
                  <a:schemeClr val="accent3"/>
                </a:solidFill>
                <a:latin typeface="黑体" pitchFamily="49" charset="-122"/>
                <a:ea typeface="黑体" pitchFamily="49" charset="-122"/>
              </a:rPr>
              <a:t>占用手机内存</a:t>
            </a:r>
          </a:p>
          <a:p>
            <a:r>
              <a:rPr lang="en-US" altLang="zh-CN" dirty="0">
                <a:solidFill>
                  <a:schemeClr val="accent3"/>
                </a:solidFill>
                <a:latin typeface="黑体" pitchFamily="49" charset="-122"/>
                <a:ea typeface="黑体" pitchFamily="49" charset="-122"/>
              </a:rPr>
              <a:t>3.APP</a:t>
            </a:r>
            <a:r>
              <a:rPr lang="zh-CN" altLang="zh-CN" dirty="0">
                <a:solidFill>
                  <a:schemeClr val="accent3"/>
                </a:solidFill>
                <a:latin typeface="黑体" pitchFamily="49" charset="-122"/>
                <a:ea typeface="黑体" pitchFamily="49" charset="-122"/>
              </a:rPr>
              <a:t>开发成本高</a:t>
            </a:r>
          </a:p>
          <a:p>
            <a:r>
              <a:rPr lang="en-US" altLang="zh-CN" dirty="0">
                <a:solidFill>
                  <a:schemeClr val="accent3"/>
                </a:solidFill>
                <a:latin typeface="黑体" pitchFamily="49" charset="-122"/>
                <a:ea typeface="黑体" pitchFamily="49" charset="-122"/>
              </a:rPr>
              <a:t>4.</a:t>
            </a:r>
            <a:r>
              <a:rPr lang="zh-CN" altLang="zh-CN" dirty="0">
                <a:solidFill>
                  <a:schemeClr val="accent3"/>
                </a:solidFill>
                <a:latin typeface="黑体" pitchFamily="49" charset="-122"/>
                <a:ea typeface="黑体" pitchFamily="49" charset="-122"/>
              </a:rPr>
              <a:t>获取用户成本高</a:t>
            </a:r>
          </a:p>
          <a:p>
            <a:r>
              <a:rPr lang="en-US" altLang="zh-CN" b="1" dirty="0">
                <a:solidFill>
                  <a:schemeClr val="accent3"/>
                </a:solidFill>
                <a:latin typeface="黑体" pitchFamily="49" charset="-122"/>
                <a:ea typeface="黑体" pitchFamily="49" charset="-122"/>
              </a:rPr>
              <a:t>4.2</a:t>
            </a:r>
            <a:r>
              <a:rPr lang="zh-CN" altLang="zh-CN" b="1" dirty="0">
                <a:solidFill>
                  <a:schemeClr val="accent3"/>
                </a:solidFill>
                <a:latin typeface="黑体" pitchFamily="49" charset="-122"/>
                <a:ea typeface="黑体" pitchFamily="49" charset="-122"/>
              </a:rPr>
              <a:t>可选择的系统</a:t>
            </a:r>
            <a:r>
              <a:rPr lang="zh-CN" altLang="zh-CN" b="1" dirty="0" smtClean="0">
                <a:solidFill>
                  <a:schemeClr val="accent3"/>
                </a:solidFill>
                <a:latin typeface="黑体" pitchFamily="49" charset="-122"/>
                <a:ea typeface="黑体" pitchFamily="49" charset="-122"/>
              </a:rPr>
              <a:t>方案</a:t>
            </a:r>
            <a:r>
              <a:rPr lang="en-US" altLang="zh-CN" b="1" dirty="0">
                <a:solidFill>
                  <a:schemeClr val="accent3"/>
                </a:solidFill>
                <a:latin typeface="黑体" pitchFamily="49" charset="-122"/>
                <a:ea typeface="黑体" pitchFamily="49" charset="-122"/>
              </a:rPr>
              <a:t>A</a:t>
            </a:r>
            <a:endParaRPr lang="zh-CN" altLang="zh-CN" b="1" dirty="0">
              <a:solidFill>
                <a:schemeClr val="accent3"/>
              </a:solidFill>
              <a:latin typeface="黑体" pitchFamily="49" charset="-122"/>
              <a:ea typeface="黑体" pitchFamily="49" charset="-122"/>
            </a:endParaRPr>
          </a:p>
          <a:p>
            <a:r>
              <a:rPr lang="zh-CN" altLang="zh-CN" dirty="0">
                <a:solidFill>
                  <a:schemeClr val="accent3"/>
                </a:solidFill>
                <a:latin typeface="黑体" pitchFamily="49" charset="-122"/>
                <a:ea typeface="黑体" pitchFamily="49" charset="-122"/>
              </a:rPr>
              <a:t>开发</a:t>
            </a:r>
            <a:r>
              <a:rPr lang="en-US" altLang="zh-CN" dirty="0">
                <a:solidFill>
                  <a:schemeClr val="accent3"/>
                </a:solidFill>
                <a:latin typeface="黑体" pitchFamily="49" charset="-122"/>
                <a:ea typeface="黑体" pitchFamily="49" charset="-122"/>
              </a:rPr>
              <a:t>IOS</a:t>
            </a:r>
            <a:r>
              <a:rPr lang="zh-CN" altLang="zh-CN" dirty="0">
                <a:solidFill>
                  <a:schemeClr val="accent3"/>
                </a:solidFill>
                <a:latin typeface="黑体" pitchFamily="49" charset="-122"/>
                <a:ea typeface="黑体" pitchFamily="49" charset="-122"/>
              </a:rPr>
              <a:t>端</a:t>
            </a:r>
            <a:r>
              <a:rPr lang="en-US" altLang="zh-CN" dirty="0">
                <a:solidFill>
                  <a:schemeClr val="accent3"/>
                </a:solidFill>
                <a:latin typeface="黑体" pitchFamily="49" charset="-122"/>
                <a:ea typeface="黑体" pitchFamily="49" charset="-122"/>
              </a:rPr>
              <a:t>app</a:t>
            </a:r>
            <a:r>
              <a:rPr lang="zh-CN" altLang="zh-CN" dirty="0">
                <a:solidFill>
                  <a:schemeClr val="accent3"/>
                </a:solidFill>
                <a:latin typeface="黑体" pitchFamily="49" charset="-122"/>
                <a:ea typeface="黑体" pitchFamily="49" charset="-122"/>
              </a:rPr>
              <a:t>。但由于我们尚未学习</a:t>
            </a:r>
            <a:r>
              <a:rPr lang="en-US" altLang="zh-CN" dirty="0" err="1">
                <a:solidFill>
                  <a:schemeClr val="accent3"/>
                </a:solidFill>
                <a:latin typeface="黑体" pitchFamily="49" charset="-122"/>
                <a:ea typeface="黑体" pitchFamily="49" charset="-122"/>
              </a:rPr>
              <a:t>ios</a:t>
            </a:r>
            <a:r>
              <a:rPr lang="zh-CN" altLang="zh-CN" dirty="0">
                <a:solidFill>
                  <a:schemeClr val="accent3"/>
                </a:solidFill>
                <a:latin typeface="黑体" pitchFamily="49" charset="-122"/>
                <a:ea typeface="黑体" pitchFamily="49" charset="-122"/>
              </a:rPr>
              <a:t>端</a:t>
            </a:r>
            <a:r>
              <a:rPr lang="en-US" altLang="zh-CN" dirty="0">
                <a:solidFill>
                  <a:schemeClr val="accent3"/>
                </a:solidFill>
                <a:latin typeface="黑体" pitchFamily="49" charset="-122"/>
                <a:ea typeface="黑体" pitchFamily="49" charset="-122"/>
              </a:rPr>
              <a:t>app</a:t>
            </a:r>
            <a:r>
              <a:rPr lang="zh-CN" altLang="zh-CN" dirty="0">
                <a:solidFill>
                  <a:schemeClr val="accent3"/>
                </a:solidFill>
                <a:latin typeface="黑体" pitchFamily="49" charset="-122"/>
                <a:ea typeface="黑体" pitchFamily="49" charset="-122"/>
              </a:rPr>
              <a:t>的开发，学习成本过高，因此放弃该种方案。</a:t>
            </a:r>
          </a:p>
          <a:p>
            <a:r>
              <a:rPr lang="en-US" altLang="zh-CN" b="1" dirty="0">
                <a:solidFill>
                  <a:schemeClr val="accent3"/>
                </a:solidFill>
                <a:latin typeface="黑体" pitchFamily="49" charset="-122"/>
                <a:ea typeface="黑体" pitchFamily="49" charset="-122"/>
              </a:rPr>
              <a:t>4.3</a:t>
            </a:r>
            <a:r>
              <a:rPr lang="zh-CN" altLang="zh-CN" b="1" dirty="0">
                <a:solidFill>
                  <a:schemeClr val="accent3"/>
                </a:solidFill>
                <a:latin typeface="黑体" pitchFamily="49" charset="-122"/>
                <a:ea typeface="黑体" pitchFamily="49" charset="-122"/>
              </a:rPr>
              <a:t>可选择的系统</a:t>
            </a:r>
            <a:r>
              <a:rPr lang="zh-CN" altLang="zh-CN" b="1" dirty="0" smtClean="0">
                <a:solidFill>
                  <a:schemeClr val="accent3"/>
                </a:solidFill>
                <a:latin typeface="黑体" pitchFamily="49" charset="-122"/>
                <a:ea typeface="黑体" pitchFamily="49" charset="-122"/>
              </a:rPr>
              <a:t>方案</a:t>
            </a:r>
            <a:r>
              <a:rPr lang="en-US" altLang="zh-CN" b="1" dirty="0">
                <a:solidFill>
                  <a:schemeClr val="accent3"/>
                </a:solidFill>
                <a:latin typeface="黑体" pitchFamily="49" charset="-122"/>
                <a:ea typeface="黑体" pitchFamily="49" charset="-122"/>
              </a:rPr>
              <a:t>B</a:t>
            </a:r>
            <a:endParaRPr lang="zh-CN" altLang="zh-CN" b="1" dirty="0">
              <a:solidFill>
                <a:schemeClr val="accent3"/>
              </a:solidFill>
              <a:latin typeface="黑体" pitchFamily="49" charset="-122"/>
              <a:ea typeface="黑体" pitchFamily="49" charset="-122"/>
            </a:endParaRPr>
          </a:p>
          <a:p>
            <a:r>
              <a:rPr lang="zh-CN" altLang="zh-CN" dirty="0">
                <a:solidFill>
                  <a:schemeClr val="accent3"/>
                </a:solidFill>
                <a:latin typeface="黑体" pitchFamily="49" charset="-122"/>
                <a:ea typeface="黑体" pitchFamily="49" charset="-122"/>
              </a:rPr>
              <a:t>开发小程序。微信小程序具有跨平台的优点，但是不易实现提醒功能，在实现过程中需要很多手续，等待时间过长，手续过于繁琐。</a:t>
            </a:r>
          </a:p>
          <a:p>
            <a:r>
              <a:rPr lang="en-US" altLang="zh-CN" b="1" dirty="0">
                <a:solidFill>
                  <a:schemeClr val="accent3"/>
                </a:solidFill>
                <a:latin typeface="黑体" pitchFamily="49" charset="-122"/>
                <a:ea typeface="黑体" pitchFamily="49" charset="-122"/>
              </a:rPr>
              <a:t>4.4</a:t>
            </a:r>
            <a:r>
              <a:rPr lang="zh-CN" altLang="zh-CN" b="1" dirty="0">
                <a:solidFill>
                  <a:schemeClr val="accent3"/>
                </a:solidFill>
                <a:latin typeface="黑体" pitchFamily="49" charset="-122"/>
                <a:ea typeface="黑体" pitchFamily="49" charset="-122"/>
              </a:rPr>
              <a:t>选择最终方案的准则</a:t>
            </a:r>
          </a:p>
          <a:p>
            <a:r>
              <a:rPr lang="zh-CN" altLang="zh-CN" dirty="0">
                <a:solidFill>
                  <a:schemeClr val="accent3"/>
                </a:solidFill>
                <a:latin typeface="黑体" pitchFamily="49" charset="-122"/>
                <a:ea typeface="黑体" pitchFamily="49" charset="-122"/>
              </a:rPr>
              <a:t>相对容易实现，且有一定的技术基础，能够在规定的时间内完成，并达到要求。</a:t>
            </a:r>
          </a:p>
          <a:p>
            <a:endParaRPr lang="zh-CN" altLang="en-US" dirty="0"/>
          </a:p>
        </p:txBody>
      </p:sp>
      <p:pic>
        <p:nvPicPr>
          <p:cNvPr id="46" name="图片占位符 28">
            <a:extLst>
              <a:ext uri="{FF2B5EF4-FFF2-40B4-BE49-F238E27FC236}">
                <a16:creationId xmlns="" xmlns:a16="http://schemas.microsoft.com/office/drawing/2014/main" id="{7940D801-1985-497A-B10E-CC5AFD5BD6C4}"/>
              </a:ext>
            </a:extLst>
          </p:cNvPr>
          <p:cNvPicPr>
            <a:picLocks noChangeAspect="1"/>
          </p:cNvPicPr>
          <p:nvPr/>
        </p:nvPicPr>
        <p:blipFill>
          <a:blip r:embed="rId3" cstate="print">
            <a:extLst>
              <a:ext uri="{28A0092B-C50C-407E-A947-70E740481C1C}">
                <a14:useLocalDpi xmlns:a14="http://schemas.microsoft.com/office/drawing/2010/main" val="0"/>
              </a:ext>
            </a:extLst>
          </a:blip>
          <a:srcRect l="16625" r="16625"/>
          <a:stretch>
            <a:fillRect/>
          </a:stretch>
        </p:blipFill>
        <p:spPr>
          <a:xfrm>
            <a:off x="6372200" y="205033"/>
            <a:ext cx="1950809" cy="1949345"/>
          </a:xfrm>
          <a:prstGeom prst="ellipse">
            <a:avLst/>
          </a:prstGeom>
        </p:spPr>
      </p:pic>
    </p:spTree>
  </p:cSld>
  <p:clrMapOvr>
    <a:masterClrMapping/>
  </p:clrMapOvr>
  <p:transition spd="slow" advClick="0" advTm="0">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131840" y="195486"/>
            <a:ext cx="2811988" cy="553998"/>
          </a:xfrm>
          <a:prstGeom prst="rect">
            <a:avLst/>
          </a:prstGeom>
          <a:noFill/>
        </p:spPr>
        <p:txBody>
          <a:bodyPr wrap="none" rtlCol="0">
            <a:spAutoFit/>
          </a:bodyPr>
          <a:lstStyle/>
          <a:p>
            <a:r>
              <a:rPr lang="en-US" altLang="zh-CN" sz="3000" dirty="0" smtClean="0">
                <a:solidFill>
                  <a:schemeClr val="accent2"/>
                </a:solidFill>
                <a:latin typeface="微软雅黑" panose="020B0503020204020204" pitchFamily="34" charset="-122"/>
                <a:ea typeface="微软雅黑" panose="020B0503020204020204" pitchFamily="34" charset="-122"/>
              </a:rPr>
              <a:t>5.</a:t>
            </a:r>
            <a:r>
              <a:rPr lang="zh-CN" altLang="en-US" sz="3000" dirty="0">
                <a:solidFill>
                  <a:schemeClr val="accent2"/>
                </a:solidFill>
                <a:latin typeface="微软雅黑" panose="020B0503020204020204" pitchFamily="34" charset="-122"/>
                <a:ea typeface="微软雅黑" panose="020B0503020204020204" pitchFamily="34" charset="-122"/>
              </a:rPr>
              <a:t>所</a:t>
            </a:r>
            <a:r>
              <a:rPr lang="zh-CN" altLang="en-US" sz="3000" dirty="0" smtClean="0">
                <a:solidFill>
                  <a:schemeClr val="accent2"/>
                </a:solidFill>
                <a:latin typeface="微软雅黑" panose="020B0503020204020204" pitchFamily="34" charset="-122"/>
                <a:ea typeface="微软雅黑" panose="020B0503020204020204" pitchFamily="34" charset="-122"/>
              </a:rPr>
              <a:t>建议的系统</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23528" y="915566"/>
            <a:ext cx="3456384" cy="2308324"/>
          </a:xfrm>
          <a:prstGeom prst="rect">
            <a:avLst/>
          </a:prstGeom>
          <a:noFill/>
        </p:spPr>
        <p:txBody>
          <a:bodyPr wrap="square" rtlCol="0">
            <a:spAutoFit/>
          </a:bodyPr>
          <a:lstStyle/>
          <a:p>
            <a:r>
              <a:rPr lang="en-US" altLang="zh-CN" sz="1600" b="1" dirty="0">
                <a:solidFill>
                  <a:schemeClr val="accent3"/>
                </a:solidFill>
                <a:latin typeface="黑体" pitchFamily="49" charset="-122"/>
                <a:ea typeface="黑体" pitchFamily="49" charset="-122"/>
              </a:rPr>
              <a:t>5.1</a:t>
            </a:r>
            <a:r>
              <a:rPr lang="zh-CN" altLang="zh-CN" sz="1600" b="1" dirty="0">
                <a:solidFill>
                  <a:schemeClr val="accent3"/>
                </a:solidFill>
                <a:latin typeface="黑体" pitchFamily="49" charset="-122"/>
                <a:ea typeface="黑体" pitchFamily="49" charset="-122"/>
              </a:rPr>
              <a:t>对所建议的系统的</a:t>
            </a:r>
            <a:r>
              <a:rPr lang="zh-CN" altLang="zh-CN" sz="1600" b="1" dirty="0" smtClean="0">
                <a:solidFill>
                  <a:schemeClr val="accent3"/>
                </a:solidFill>
                <a:latin typeface="黑体" pitchFamily="49" charset="-122"/>
                <a:ea typeface="黑体" pitchFamily="49" charset="-122"/>
              </a:rPr>
              <a:t>说明</a:t>
            </a:r>
            <a:endParaRPr lang="zh-CN" altLang="zh-CN" sz="1600" b="1" dirty="0">
              <a:solidFill>
                <a:schemeClr val="accent3"/>
              </a:solidFill>
              <a:latin typeface="黑体" pitchFamily="49" charset="-122"/>
              <a:ea typeface="黑体" pitchFamily="49" charset="-122"/>
            </a:endParaRPr>
          </a:p>
          <a:p>
            <a:r>
              <a:rPr lang="zh-CN" altLang="zh-CN" sz="1600" dirty="0">
                <a:solidFill>
                  <a:schemeClr val="accent3"/>
                </a:solidFill>
                <a:latin typeface="黑体" pitchFamily="49" charset="-122"/>
                <a:ea typeface="黑体" pitchFamily="49" charset="-122"/>
              </a:rPr>
              <a:t>客户端的开发是基于</a:t>
            </a:r>
            <a:r>
              <a:rPr lang="en-US" altLang="zh-CN" sz="1600" dirty="0">
                <a:solidFill>
                  <a:schemeClr val="accent3"/>
                </a:solidFill>
                <a:latin typeface="黑体" pitchFamily="49" charset="-122"/>
                <a:ea typeface="黑体" pitchFamily="49" charset="-122"/>
              </a:rPr>
              <a:t>android </a:t>
            </a:r>
            <a:r>
              <a:rPr lang="zh-CN" altLang="zh-CN" sz="1600" dirty="0">
                <a:solidFill>
                  <a:schemeClr val="accent3"/>
                </a:solidFill>
                <a:latin typeface="黑体" pitchFamily="49" charset="-122"/>
                <a:ea typeface="黑体" pitchFamily="49" charset="-122"/>
              </a:rPr>
              <a:t>操作系统平台的，该操作系统是目前最火热的几大主流操作系统之一，具有巨大的市场和发展潜力，有望在未来几年成为移动电子设备上占有量最大的操作系统，因此本软件选择在之上进行开发，另外</a:t>
            </a:r>
            <a:r>
              <a:rPr lang="zh-CN" altLang="zh-CN" sz="1600" dirty="0" smtClean="0">
                <a:solidFill>
                  <a:schemeClr val="accent3"/>
                </a:solidFill>
                <a:latin typeface="黑体" pitchFamily="49" charset="-122"/>
                <a:ea typeface="黑体" pitchFamily="49" charset="-122"/>
              </a:rPr>
              <a:t>，编程语言</a:t>
            </a:r>
            <a:r>
              <a:rPr lang="zh-CN" altLang="zh-CN" sz="1600" dirty="0">
                <a:solidFill>
                  <a:schemeClr val="accent3"/>
                </a:solidFill>
                <a:latin typeface="黑体" pitchFamily="49" charset="-122"/>
                <a:ea typeface="黑体" pitchFamily="49" charset="-122"/>
              </a:rPr>
              <a:t>选择</a:t>
            </a:r>
            <a:r>
              <a:rPr lang="en-US" altLang="zh-CN" sz="1600" dirty="0">
                <a:solidFill>
                  <a:schemeClr val="accent3"/>
                </a:solidFill>
                <a:latin typeface="黑体" pitchFamily="49" charset="-122"/>
                <a:ea typeface="黑体" pitchFamily="49" charset="-122"/>
              </a:rPr>
              <a:t>Java</a:t>
            </a:r>
            <a:r>
              <a:rPr lang="zh-CN" altLang="zh-CN" sz="1600" dirty="0">
                <a:solidFill>
                  <a:schemeClr val="accent3"/>
                </a:solidFill>
                <a:latin typeface="黑体" pitchFamily="49" charset="-122"/>
                <a:ea typeface="黑体" pitchFamily="49" charset="-122"/>
              </a:rPr>
              <a:t>，因此具有较好的可移植性。</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833" y="1491630"/>
            <a:ext cx="4176464" cy="3432095"/>
          </a:xfrm>
          <a:prstGeom prst="rect">
            <a:avLst/>
          </a:prstGeom>
        </p:spPr>
      </p:pic>
      <p:sp>
        <p:nvSpPr>
          <p:cNvPr id="7" name="TextBox 6"/>
          <p:cNvSpPr txBox="1"/>
          <p:nvPr/>
        </p:nvSpPr>
        <p:spPr>
          <a:xfrm>
            <a:off x="5220072" y="990009"/>
            <a:ext cx="2736304" cy="369332"/>
          </a:xfrm>
          <a:prstGeom prst="rect">
            <a:avLst/>
          </a:prstGeom>
          <a:noFill/>
        </p:spPr>
        <p:txBody>
          <a:bodyPr wrap="square" rtlCol="0">
            <a:spAutoFit/>
          </a:bodyPr>
          <a:lstStyle/>
          <a:p>
            <a:r>
              <a:rPr lang="en-US" altLang="zh-CN" b="1" dirty="0">
                <a:solidFill>
                  <a:schemeClr val="accent3"/>
                </a:solidFill>
                <a:latin typeface="黑体" pitchFamily="49" charset="-122"/>
                <a:ea typeface="黑体" pitchFamily="49" charset="-122"/>
              </a:rPr>
              <a:t>5.2</a:t>
            </a:r>
            <a:r>
              <a:rPr lang="zh-CN" altLang="zh-CN" b="1" dirty="0">
                <a:solidFill>
                  <a:schemeClr val="accent3"/>
                </a:solidFill>
                <a:latin typeface="黑体" pitchFamily="49" charset="-122"/>
                <a:ea typeface="黑体" pitchFamily="49" charset="-122"/>
              </a:rPr>
              <a:t>数据流程和处理</a:t>
            </a:r>
            <a:r>
              <a:rPr lang="zh-CN" altLang="zh-CN" b="1" dirty="0">
                <a:solidFill>
                  <a:schemeClr val="accent3"/>
                </a:solidFill>
                <a:latin typeface="黑体" pitchFamily="49" charset="-122"/>
                <a:ea typeface="黑体" pitchFamily="49" charset="-122"/>
              </a:rPr>
              <a:t>流程</a:t>
            </a:r>
            <a:endParaRPr lang="zh-CN" altLang="zh-CN" b="1" dirty="0">
              <a:solidFill>
                <a:schemeClr val="accent3"/>
              </a:solidFill>
              <a:latin typeface="黑体" pitchFamily="49" charset="-122"/>
              <a:ea typeface="黑体" pitchFamily="49" charset="-122"/>
            </a:endParaRPr>
          </a:p>
        </p:txBody>
      </p:sp>
      <p:sp>
        <p:nvSpPr>
          <p:cNvPr id="10" name="Rectangle 3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1" name="Page-1"/>
          <p:cNvGrpSpPr/>
          <p:nvPr/>
        </p:nvGrpSpPr>
        <p:grpSpPr>
          <a:xfrm>
            <a:off x="533477" y="3340802"/>
            <a:ext cx="3603578" cy="1585455"/>
            <a:chOff x="0" y="0"/>
            <a:chExt cx="4741034" cy="1951006"/>
          </a:xfrm>
        </p:grpSpPr>
        <p:sp>
          <p:nvSpPr>
            <p:cNvPr id="12" name="rect"/>
            <p:cNvSpPr/>
            <p:nvPr/>
          </p:nvSpPr>
          <p:spPr>
            <a:xfrm>
              <a:off x="0" y="0"/>
              <a:ext cx="4741034" cy="1951006"/>
            </a:xfrm>
            <a:prstGeom prst="rect">
              <a:avLst/>
            </a:prstGeom>
            <a:solidFill>
              <a:srgbClr val="F9F9FA"/>
            </a:solidFill>
            <a:ln w="6000" cap="flat">
              <a:solidFill>
                <a:srgbClr val="F9F9FA"/>
              </a:solidFill>
              <a:bevel/>
            </a:ln>
          </p:spPr>
          <p:txBody>
            <a:bodyPr/>
            <a:lstStyle/>
            <a:p>
              <a:endParaRPr lang="zh-CN" altLang="en-US"/>
            </a:p>
          </p:txBody>
        </p:sp>
        <p:sp>
          <p:nvSpPr>
            <p:cNvPr id="13" name="Data process"/>
            <p:cNvSpPr/>
            <p:nvPr/>
          </p:nvSpPr>
          <p:spPr>
            <a:xfrm>
              <a:off x="685844" y="730396"/>
              <a:ext cx="600942" cy="600942"/>
            </a:xfrm>
            <a:custGeom>
              <a:avLst/>
              <a:gdLst>
                <a:gd name="connsiteX0" fmla="*/ 300472 w 600942"/>
                <a:gd name="connsiteY0" fmla="*/ 0 h 600942"/>
                <a:gd name="connsiteX1" fmla="*/ 300472 w 600942"/>
                <a:gd name="connsiteY1" fmla="*/ 600942 h 600942"/>
                <a:gd name="connsiteX2" fmla="*/ 0 w 600942"/>
                <a:gd name="connsiteY2" fmla="*/ 300472 h 600942"/>
                <a:gd name="connsiteX3" fmla="*/ 600942 w 600942"/>
                <a:gd name="connsiteY3" fmla="*/ 300472 h 600942"/>
                <a:gd name="connsiteX4" fmla="*/ 300472 w 600942"/>
                <a:gd name="connsiteY4" fmla="*/ 300472 h 600942"/>
                <a:gd name="connsiteX5" fmla="*/ 566929 w 600942"/>
                <a:gd name="connsiteY5" fmla="*/ 436535 h 600942"/>
                <a:gd name="connsiteX6" fmla="*/ 85039 w 600942"/>
                <a:gd name="connsiteY6" fmla="*/ 510236 h 600942"/>
                <a:gd name="connsiteX7" fmla="*/ 510236 w 600942"/>
                <a:gd name="connsiteY7" fmla="*/ 510236 h 60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942" h="600942">
                  <a:moveTo>
                    <a:pt x="0" y="300472"/>
                  </a:moveTo>
                  <a:cubicBezTo>
                    <a:pt x="0" y="134527"/>
                    <a:pt x="134525" y="1"/>
                    <a:pt x="300471" y="1"/>
                  </a:cubicBezTo>
                  <a:cubicBezTo>
                    <a:pt x="466417" y="1"/>
                    <a:pt x="600942" y="134527"/>
                    <a:pt x="600942" y="300472"/>
                  </a:cubicBezTo>
                  <a:cubicBezTo>
                    <a:pt x="600942" y="466418"/>
                    <a:pt x="466417" y="600943"/>
                    <a:pt x="300471" y="600943"/>
                  </a:cubicBezTo>
                  <a:cubicBezTo>
                    <a:pt x="134525" y="600943"/>
                    <a:pt x="0" y="466418"/>
                    <a:pt x="0" y="300472"/>
                  </a:cubicBezTo>
                  <a:close/>
                </a:path>
              </a:pathLst>
            </a:custGeom>
            <a:solidFill>
              <a:srgbClr val="4B79B6"/>
            </a:solidFill>
            <a:ln w="6000" cap="flat">
              <a:solidFill>
                <a:srgbClr val="4B79B6"/>
              </a:solidFill>
              <a:bevel/>
            </a:ln>
            <a:effectLst>
              <a:outerShdw blurRad="20000" dist="8485" dir="2700000" algn="tl" rotWithShape="0">
                <a:srgbClr val="000000">
                  <a:alpha val="20000"/>
                </a:srgbClr>
              </a:outerShdw>
            </a:effectLst>
          </p:spPr>
          <p:txBody>
            <a:bodyPr wrap="square" lIns="24000" tIns="0" rIns="24000" bIns="0" rtlCol="0" anchor="ctr"/>
            <a:lstStyle/>
            <a:p>
              <a:pPr algn="ctr">
                <a:spcAft>
                  <a:spcPts val="0"/>
                </a:spcAft>
              </a:pPr>
              <a:r>
                <a:rPr lang="zh-CN" sz="650" b="1">
                  <a:solidFill>
                    <a:srgbClr val="FFFFFF"/>
                  </a:solidFill>
                  <a:effectLst/>
                  <a:latin typeface="Times New Roman"/>
                  <a:ea typeface="宋体"/>
                </a:rPr>
                <a:t>登录管理系统</a:t>
              </a:r>
              <a:endParaRPr lang="zh-CN" sz="1200">
                <a:effectLst/>
                <a:latin typeface="Times New Roman"/>
                <a:ea typeface="宋体"/>
              </a:endParaRPr>
            </a:p>
          </p:txBody>
        </p:sp>
        <p:sp>
          <p:nvSpPr>
            <p:cNvPr id="14" name="External entity"/>
            <p:cNvSpPr/>
            <p:nvPr/>
          </p:nvSpPr>
          <p:spPr>
            <a:xfrm>
              <a:off x="37514" y="18000"/>
              <a:ext cx="714330" cy="338367"/>
            </a:xfrm>
            <a:custGeom>
              <a:avLst/>
              <a:gdLst>
                <a:gd name="connsiteX0" fmla="*/ 357166 w 714330"/>
                <a:gd name="connsiteY0" fmla="*/ 338367 h 338367"/>
                <a:gd name="connsiteX1" fmla="*/ 357166 w 714330"/>
                <a:gd name="connsiteY1" fmla="*/ 0 h 338367"/>
                <a:gd name="connsiteX2" fmla="*/ 714330 w 714330"/>
                <a:gd name="connsiteY2" fmla="*/ 169184 h 338367"/>
                <a:gd name="connsiteX3" fmla="*/ 0 w 714330"/>
                <a:gd name="connsiteY3" fmla="*/ 169184 h 338367"/>
                <a:gd name="connsiteX4" fmla="*/ 357166 w 714330"/>
                <a:gd name="connsiteY4" fmla="*/ 169184 h 33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30" h="338367">
                  <a:moveTo>
                    <a:pt x="714330" y="338367"/>
                  </a:moveTo>
                  <a:lnTo>
                    <a:pt x="714330" y="0"/>
                  </a:lnTo>
                  <a:lnTo>
                    <a:pt x="0" y="0"/>
                  </a:lnTo>
                  <a:lnTo>
                    <a:pt x="0" y="338367"/>
                  </a:lnTo>
                  <a:lnTo>
                    <a:pt x="714330" y="338367"/>
                  </a:lnTo>
                  <a:close/>
                </a:path>
              </a:pathLst>
            </a:custGeom>
            <a:solidFill>
              <a:srgbClr val="4B79B6"/>
            </a:solidFill>
            <a:ln w="6000" cap="flat">
              <a:solidFill>
                <a:srgbClr val="4B79B6"/>
              </a:solidFill>
              <a:bevel/>
            </a:ln>
            <a:effectLst>
              <a:outerShdw blurRad="20000" dist="8485" dir="2700000" algn="tl" rotWithShape="0">
                <a:srgbClr val="000000">
                  <a:alpha val="20000"/>
                </a:srgbClr>
              </a:outerShdw>
            </a:effectLst>
          </p:spPr>
          <p:txBody>
            <a:bodyPr wrap="square" lIns="24000" tIns="0" rIns="24000" bIns="0" rtlCol="0" anchor="ctr"/>
            <a:lstStyle/>
            <a:p>
              <a:pPr algn="ctr">
                <a:spcAft>
                  <a:spcPts val="0"/>
                </a:spcAft>
              </a:pPr>
              <a:r>
                <a:rPr lang="zh-CN" sz="650" b="1">
                  <a:solidFill>
                    <a:srgbClr val="FFFFFF"/>
                  </a:solidFill>
                  <a:effectLst/>
                  <a:latin typeface="Times New Roman"/>
                  <a:ea typeface="宋体"/>
                </a:rPr>
                <a:t>用户</a:t>
              </a:r>
              <a:endParaRPr lang="zh-CN" sz="1200">
                <a:effectLst/>
                <a:latin typeface="Times New Roman"/>
                <a:ea typeface="宋体"/>
              </a:endParaRPr>
            </a:p>
          </p:txBody>
        </p:sp>
        <p:grpSp>
          <p:nvGrpSpPr>
            <p:cNvPr id="15" name="Group 3"/>
            <p:cNvGrpSpPr/>
            <p:nvPr/>
          </p:nvGrpSpPr>
          <p:grpSpPr>
            <a:xfrm rot="3457385">
              <a:off x="248448" y="258737"/>
              <a:ext cx="633489" cy="843684"/>
              <a:chOff x="248448" y="258737"/>
              <a:chExt cx="633489" cy="843684"/>
            </a:xfrm>
          </p:grpSpPr>
          <p:sp>
            <p:nvSpPr>
              <p:cNvPr id="38" name="Center to center"/>
              <p:cNvSpPr/>
              <p:nvPr/>
            </p:nvSpPr>
            <p:spPr>
              <a:xfrm>
                <a:off x="248448" y="258737"/>
                <a:ext cx="633489" cy="843684"/>
              </a:xfrm>
              <a:custGeom>
                <a:avLst/>
                <a:gdLst/>
                <a:ahLst/>
                <a:cxnLst/>
                <a:rect l="0" t="0" r="0" b="0"/>
                <a:pathLst>
                  <a:path w="633489" h="843684" fill="none">
                    <a:moveTo>
                      <a:pt x="0" y="2"/>
                    </a:moveTo>
                    <a:cubicBezTo>
                      <a:pt x="340963" y="-404290"/>
                      <a:pt x="840454" y="-404290"/>
                      <a:pt x="998982" y="2"/>
                    </a:cubicBezTo>
                  </a:path>
                </a:pathLst>
              </a:custGeom>
              <a:solidFill>
                <a:srgbClr val="FFFFFF"/>
              </a:solidFill>
              <a:ln w="6000" cap="flat">
                <a:solidFill>
                  <a:srgbClr val="5C92DA"/>
                </a:solidFill>
                <a:bevel/>
                <a:headEnd type="triangle" w="med" len="med"/>
              </a:ln>
            </p:spPr>
            <p:txBody>
              <a:bodyPr/>
              <a:lstStyle/>
              <a:p>
                <a:endParaRPr lang="zh-CN" altLang="en-US"/>
              </a:p>
            </p:txBody>
          </p:sp>
          <p:sp>
            <p:nvSpPr>
              <p:cNvPr id="39" name="Text 4"/>
              <p:cNvSpPr txBox="1"/>
              <p:nvPr/>
            </p:nvSpPr>
            <p:spPr>
              <a:xfrm rot="-3457385">
                <a:off x="644156" y="-211553"/>
                <a:ext cx="390000" cy="132000"/>
              </a:xfrm>
              <a:prstGeom prst="rect">
                <a:avLst/>
              </a:prstGeom>
              <a:noFill/>
            </p:spPr>
            <p:txBody>
              <a:bodyPr wrap="square" lIns="24000" tIns="0" rIns="24000" bIns="0" rtlCol="0" anchor="ctr"/>
              <a:lstStyle/>
              <a:p>
                <a:pPr algn="ctr">
                  <a:spcAft>
                    <a:spcPts val="0"/>
                  </a:spcAft>
                </a:pPr>
                <a:r>
                  <a:rPr lang="zh-CN" sz="600">
                    <a:solidFill>
                      <a:srgbClr val="000000"/>
                    </a:solidFill>
                    <a:effectLst/>
                    <a:latin typeface="Times New Roman"/>
                    <a:ea typeface="宋体"/>
                  </a:rPr>
                  <a:t>登录状态</a:t>
                </a:r>
                <a:endParaRPr lang="zh-CN" sz="1200">
                  <a:effectLst/>
                  <a:latin typeface="Times New Roman"/>
                  <a:ea typeface="宋体"/>
                </a:endParaRPr>
              </a:p>
            </p:txBody>
          </p:sp>
        </p:grpSp>
        <p:grpSp>
          <p:nvGrpSpPr>
            <p:cNvPr id="16" name="Group 5"/>
            <p:cNvGrpSpPr/>
            <p:nvPr/>
          </p:nvGrpSpPr>
          <p:grpSpPr>
            <a:xfrm rot="-6800913">
              <a:off x="694764" y="362232"/>
              <a:ext cx="430721" cy="674501"/>
              <a:chOff x="694764" y="362232"/>
              <a:chExt cx="430721" cy="674501"/>
            </a:xfrm>
          </p:grpSpPr>
          <p:sp>
            <p:nvSpPr>
              <p:cNvPr id="36" name="Center to center"/>
              <p:cNvSpPr/>
              <p:nvPr/>
            </p:nvSpPr>
            <p:spPr>
              <a:xfrm>
                <a:off x="694764" y="362232"/>
                <a:ext cx="430721" cy="674501"/>
              </a:xfrm>
              <a:custGeom>
                <a:avLst/>
                <a:gdLst/>
                <a:ahLst/>
                <a:cxnLst/>
                <a:rect l="0" t="0" r="0" b="0"/>
                <a:pathLst>
                  <a:path w="430721" h="674501" fill="none">
                    <a:moveTo>
                      <a:pt x="0" y="2"/>
                    </a:moveTo>
                    <a:cubicBezTo>
                      <a:pt x="183665" y="-377408"/>
                      <a:pt x="550996" y="-377408"/>
                      <a:pt x="734662" y="2"/>
                    </a:cubicBezTo>
                  </a:path>
                </a:pathLst>
              </a:custGeom>
              <a:solidFill>
                <a:srgbClr val="FFFFFF"/>
              </a:solidFill>
              <a:ln w="6000" cap="flat">
                <a:solidFill>
                  <a:srgbClr val="5C92DA"/>
                </a:solidFill>
                <a:bevel/>
                <a:headEnd type="triangle" w="med" len="med"/>
              </a:ln>
            </p:spPr>
            <p:txBody>
              <a:bodyPr/>
              <a:lstStyle/>
              <a:p>
                <a:endParaRPr lang="zh-CN" altLang="en-US"/>
              </a:p>
            </p:txBody>
          </p:sp>
          <p:sp>
            <p:nvSpPr>
              <p:cNvPr id="37" name="Text 6"/>
              <p:cNvSpPr txBox="1"/>
              <p:nvPr/>
            </p:nvSpPr>
            <p:spPr>
              <a:xfrm rot="6800913">
                <a:off x="867095" y="-81176"/>
                <a:ext cx="390000" cy="132000"/>
              </a:xfrm>
              <a:prstGeom prst="rect">
                <a:avLst/>
              </a:prstGeom>
              <a:noFill/>
            </p:spPr>
            <p:txBody>
              <a:bodyPr wrap="square" lIns="24000" tIns="0" rIns="24000" bIns="0" rtlCol="0" anchor="ctr"/>
              <a:lstStyle/>
              <a:p>
                <a:pPr algn="ctr">
                  <a:spcAft>
                    <a:spcPts val="0"/>
                  </a:spcAft>
                </a:pPr>
                <a:r>
                  <a:rPr lang="zh-CN" sz="600">
                    <a:solidFill>
                      <a:srgbClr val="000000"/>
                    </a:solidFill>
                    <a:effectLst/>
                    <a:latin typeface="Times New Roman"/>
                    <a:ea typeface="宋体"/>
                  </a:rPr>
                  <a:t>登录信息</a:t>
                </a:r>
                <a:endParaRPr lang="zh-CN" sz="1200">
                  <a:effectLst/>
                  <a:latin typeface="Times New Roman"/>
                  <a:ea typeface="宋体"/>
                </a:endParaRPr>
              </a:p>
            </p:txBody>
          </p:sp>
        </p:grpSp>
        <p:sp>
          <p:nvSpPr>
            <p:cNvPr id="17" name="Data store"/>
            <p:cNvSpPr/>
            <p:nvPr/>
          </p:nvSpPr>
          <p:spPr>
            <a:xfrm>
              <a:off x="2261906" y="67088"/>
              <a:ext cx="895746" cy="283465"/>
            </a:xfrm>
            <a:custGeom>
              <a:avLst/>
              <a:gdLst>
                <a:gd name="connsiteX0" fmla="*/ 447874 w 895746"/>
                <a:gd name="connsiteY0" fmla="*/ 283465 h 283465"/>
                <a:gd name="connsiteX1" fmla="*/ 447874 w 895746"/>
                <a:gd name="connsiteY1" fmla="*/ 0 h 283465"/>
                <a:gd name="connsiteX2" fmla="*/ 179150 w 895746"/>
                <a:gd name="connsiteY2" fmla="*/ 0 h 283465"/>
                <a:gd name="connsiteX3" fmla="*/ 716598 w 895746"/>
                <a:gd name="connsiteY3" fmla="*/ 283465 h 283465"/>
                <a:gd name="connsiteX4" fmla="*/ 447874 w 895746"/>
                <a:gd name="connsiteY4" fmla="*/ 141732 h 283465"/>
                <a:gd name="connsiteX5" fmla="*/ 179150 w 895746"/>
                <a:gd name="connsiteY5" fmla="*/ 283465 h 283465"/>
                <a:gd name="connsiteX6" fmla="*/ 716598 w 895746"/>
                <a:gd name="connsiteY6" fmla="*/ 0 h 28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0" t="0" r="0" b="0"/>
              <a:pathLst>
                <a:path w="895746" h="283465" fill="none">
                  <a:moveTo>
                    <a:pt x="895746" y="0"/>
                  </a:moveTo>
                  <a:lnTo>
                    <a:pt x="0" y="0"/>
                  </a:lnTo>
                  <a:moveTo>
                    <a:pt x="0" y="283465"/>
                  </a:moveTo>
                  <a:lnTo>
                    <a:pt x="895746" y="283465"/>
                  </a:lnTo>
                </a:path>
              </a:pathLst>
            </a:custGeom>
            <a:solidFill>
              <a:srgbClr val="FFFFFF"/>
            </a:solidFill>
            <a:ln w="18000" cap="flat">
              <a:solidFill>
                <a:srgbClr val="5C92DA"/>
              </a:solidFill>
              <a:bevel/>
            </a:ln>
          </p:spPr>
          <p:txBody>
            <a:bodyPr/>
            <a:lstStyle/>
            <a:p>
              <a:endParaRPr lang="zh-CN" altLang="en-US"/>
            </a:p>
          </p:txBody>
        </p:sp>
        <p:grpSp>
          <p:nvGrpSpPr>
            <p:cNvPr id="18" name="Group 7"/>
            <p:cNvGrpSpPr/>
            <p:nvPr/>
          </p:nvGrpSpPr>
          <p:grpSpPr>
            <a:xfrm rot="-1755746">
              <a:off x="1359336" y="758742"/>
              <a:ext cx="1457007" cy="816379"/>
              <a:chOff x="1359336" y="758742"/>
              <a:chExt cx="1457007" cy="816379"/>
            </a:xfrm>
          </p:grpSpPr>
          <p:sp>
            <p:nvSpPr>
              <p:cNvPr id="34" name="Line Connector"/>
              <p:cNvSpPr/>
              <p:nvPr/>
            </p:nvSpPr>
            <p:spPr>
              <a:xfrm>
                <a:off x="1359336" y="758742"/>
                <a:ext cx="1457007" cy="816379"/>
              </a:xfrm>
              <a:custGeom>
                <a:avLst/>
                <a:gdLst/>
                <a:ahLst/>
                <a:cxnLst/>
                <a:rect l="0" t="0" r="0" b="0"/>
                <a:pathLst>
                  <a:path w="1457007" h="816379" fill="none">
                    <a:moveTo>
                      <a:pt x="0" y="0"/>
                    </a:moveTo>
                    <a:lnTo>
                      <a:pt x="1670133" y="0"/>
                    </a:lnTo>
                  </a:path>
                </a:pathLst>
              </a:custGeom>
              <a:solidFill>
                <a:srgbClr val="FFFFFF"/>
              </a:solidFill>
              <a:ln w="6000" cap="flat">
                <a:solidFill>
                  <a:srgbClr val="5C92DA"/>
                </a:solidFill>
                <a:bevel/>
                <a:tailEnd type="triangle" w="med" len="med"/>
              </a:ln>
            </p:spPr>
            <p:txBody>
              <a:bodyPr/>
              <a:lstStyle/>
              <a:p>
                <a:endParaRPr lang="zh-CN" altLang="en-US"/>
              </a:p>
            </p:txBody>
          </p:sp>
          <p:sp>
            <p:nvSpPr>
              <p:cNvPr id="35" name="Text 8"/>
              <p:cNvSpPr txBox="1"/>
              <p:nvPr/>
            </p:nvSpPr>
            <p:spPr>
              <a:xfrm rot="1755746">
                <a:off x="1999402" y="692742"/>
                <a:ext cx="390000" cy="132000"/>
              </a:xfrm>
              <a:prstGeom prst="rect">
                <a:avLst/>
              </a:prstGeom>
              <a:noFill/>
            </p:spPr>
            <p:txBody>
              <a:bodyPr wrap="square" lIns="24000" tIns="0" rIns="24000" bIns="0" rtlCol="0" anchor="ctr"/>
              <a:lstStyle/>
              <a:p>
                <a:pPr algn="ctr">
                  <a:spcAft>
                    <a:spcPts val="0"/>
                  </a:spcAft>
                </a:pPr>
                <a:r>
                  <a:rPr lang="zh-CN" sz="600">
                    <a:solidFill>
                      <a:srgbClr val="000000"/>
                    </a:solidFill>
                    <a:effectLst/>
                    <a:latin typeface="Times New Roman"/>
                    <a:ea typeface="宋体"/>
                  </a:rPr>
                  <a:t>用户信息</a:t>
                </a:r>
                <a:endParaRPr lang="zh-CN" sz="1200">
                  <a:effectLst/>
                  <a:latin typeface="Times New Roman"/>
                  <a:ea typeface="宋体"/>
                </a:endParaRPr>
              </a:p>
            </p:txBody>
          </p:sp>
        </p:grpSp>
        <p:sp>
          <p:nvSpPr>
            <p:cNvPr id="19" name="Data process"/>
            <p:cNvSpPr/>
            <p:nvPr/>
          </p:nvSpPr>
          <p:spPr>
            <a:xfrm>
              <a:off x="4110092" y="1229296"/>
              <a:ext cx="600942" cy="600942"/>
            </a:xfrm>
            <a:custGeom>
              <a:avLst/>
              <a:gdLst>
                <a:gd name="connsiteX0" fmla="*/ 300472 w 600942"/>
                <a:gd name="connsiteY0" fmla="*/ 0 h 600942"/>
                <a:gd name="connsiteX1" fmla="*/ 300472 w 600942"/>
                <a:gd name="connsiteY1" fmla="*/ 600942 h 600942"/>
                <a:gd name="connsiteX2" fmla="*/ 0 w 600942"/>
                <a:gd name="connsiteY2" fmla="*/ 300472 h 600942"/>
                <a:gd name="connsiteX3" fmla="*/ 600942 w 600942"/>
                <a:gd name="connsiteY3" fmla="*/ 300472 h 600942"/>
                <a:gd name="connsiteX4" fmla="*/ 300472 w 600942"/>
                <a:gd name="connsiteY4" fmla="*/ 300472 h 600942"/>
                <a:gd name="connsiteX5" fmla="*/ 566929 w 600942"/>
                <a:gd name="connsiteY5" fmla="*/ 436535 h 600942"/>
                <a:gd name="connsiteX6" fmla="*/ 85039 w 600942"/>
                <a:gd name="connsiteY6" fmla="*/ 510236 h 600942"/>
                <a:gd name="connsiteX7" fmla="*/ 510236 w 600942"/>
                <a:gd name="connsiteY7" fmla="*/ 510236 h 600942"/>
                <a:gd name="connsiteX8" fmla="*/ 175748 w 600942"/>
                <a:gd name="connsiteY8" fmla="*/ 28346 h 60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942" h="600942">
                  <a:moveTo>
                    <a:pt x="0" y="300472"/>
                  </a:moveTo>
                  <a:cubicBezTo>
                    <a:pt x="0" y="134527"/>
                    <a:pt x="134525" y="1"/>
                    <a:pt x="300471" y="1"/>
                  </a:cubicBezTo>
                  <a:cubicBezTo>
                    <a:pt x="466417" y="1"/>
                    <a:pt x="600942" y="134527"/>
                    <a:pt x="600942" y="300472"/>
                  </a:cubicBezTo>
                  <a:cubicBezTo>
                    <a:pt x="600942" y="466418"/>
                    <a:pt x="466417" y="600943"/>
                    <a:pt x="300471" y="600943"/>
                  </a:cubicBezTo>
                  <a:cubicBezTo>
                    <a:pt x="134525" y="600943"/>
                    <a:pt x="0" y="466418"/>
                    <a:pt x="0" y="300472"/>
                  </a:cubicBezTo>
                  <a:close/>
                </a:path>
              </a:pathLst>
            </a:custGeom>
            <a:solidFill>
              <a:srgbClr val="4B79B6"/>
            </a:solidFill>
            <a:ln w="6000" cap="flat">
              <a:solidFill>
                <a:srgbClr val="4B79B6"/>
              </a:solidFill>
              <a:bevel/>
            </a:ln>
            <a:effectLst>
              <a:outerShdw blurRad="20000" dist="8485" dir="2700000" algn="tl" rotWithShape="0">
                <a:srgbClr val="000000">
                  <a:alpha val="20000"/>
                </a:srgbClr>
              </a:outerShdw>
            </a:effectLst>
          </p:spPr>
          <p:txBody>
            <a:bodyPr wrap="square" lIns="24000" tIns="0" rIns="24000" bIns="0" rtlCol="0" anchor="ctr"/>
            <a:lstStyle/>
            <a:p>
              <a:pPr algn="ctr">
                <a:spcAft>
                  <a:spcPts val="0"/>
                </a:spcAft>
              </a:pPr>
              <a:r>
                <a:rPr lang="zh-CN" sz="650" b="1">
                  <a:solidFill>
                    <a:srgbClr val="FFFFFF"/>
                  </a:solidFill>
                  <a:effectLst/>
                  <a:latin typeface="Times New Roman"/>
                  <a:ea typeface="宋体"/>
                </a:rPr>
                <a:t>本地系统</a:t>
              </a:r>
              <a:endParaRPr lang="zh-CN" sz="1200">
                <a:effectLst/>
                <a:latin typeface="Times New Roman"/>
                <a:ea typeface="宋体"/>
              </a:endParaRPr>
            </a:p>
          </p:txBody>
        </p:sp>
        <p:grpSp>
          <p:nvGrpSpPr>
            <p:cNvPr id="20" name="Group 9"/>
            <p:cNvGrpSpPr/>
            <p:nvPr/>
          </p:nvGrpSpPr>
          <p:grpSpPr>
            <a:xfrm rot="-8300902">
              <a:off x="3633711" y="6117"/>
              <a:ext cx="1128184" cy="1003468"/>
              <a:chOff x="3633711" y="6117"/>
              <a:chExt cx="1128184" cy="1003468"/>
            </a:xfrm>
          </p:grpSpPr>
          <p:sp>
            <p:nvSpPr>
              <p:cNvPr id="32" name="Center to center"/>
              <p:cNvSpPr/>
              <p:nvPr/>
            </p:nvSpPr>
            <p:spPr>
              <a:xfrm>
                <a:off x="3633711" y="6117"/>
                <a:ext cx="1128184" cy="1003468"/>
              </a:xfrm>
              <a:custGeom>
                <a:avLst/>
                <a:gdLst/>
                <a:ahLst/>
                <a:cxnLst/>
                <a:rect l="0" t="0" r="0" b="0"/>
                <a:pathLst>
                  <a:path w="1128184" h="1003468" fill="none">
                    <a:moveTo>
                      <a:pt x="0" y="2"/>
                    </a:moveTo>
                    <a:cubicBezTo>
                      <a:pt x="377471" y="272126"/>
                      <a:pt x="1132413" y="272126"/>
                      <a:pt x="1509883" y="2"/>
                    </a:cubicBezTo>
                  </a:path>
                </a:pathLst>
              </a:custGeom>
              <a:solidFill>
                <a:srgbClr val="FFFFFF"/>
              </a:solidFill>
              <a:ln w="6000" cap="flat">
                <a:solidFill>
                  <a:srgbClr val="5C92DA"/>
                </a:solidFill>
                <a:bevel/>
                <a:headEnd type="triangle" w="med" len="med"/>
              </a:ln>
            </p:spPr>
            <p:txBody>
              <a:bodyPr/>
              <a:lstStyle/>
              <a:p>
                <a:endParaRPr lang="zh-CN" altLang="en-US"/>
              </a:p>
            </p:txBody>
          </p:sp>
          <p:sp>
            <p:nvSpPr>
              <p:cNvPr id="33" name="Text 10"/>
              <p:cNvSpPr txBox="1"/>
              <p:nvPr/>
            </p:nvSpPr>
            <p:spPr>
              <a:xfrm rot="8300902">
                <a:off x="4112653" y="212243"/>
                <a:ext cx="552000" cy="132000"/>
              </a:xfrm>
              <a:prstGeom prst="rect">
                <a:avLst/>
              </a:prstGeom>
              <a:noFill/>
            </p:spPr>
            <p:txBody>
              <a:bodyPr wrap="square" lIns="24000" tIns="0" rIns="24000" bIns="0" rtlCol="0" anchor="ctr"/>
              <a:lstStyle/>
              <a:p>
                <a:pPr algn="ctr">
                  <a:spcAft>
                    <a:spcPts val="0"/>
                  </a:spcAft>
                </a:pPr>
                <a:r>
                  <a:rPr lang="zh-CN" sz="600">
                    <a:solidFill>
                      <a:srgbClr val="000000"/>
                    </a:solidFill>
                    <a:effectLst/>
                    <a:latin typeface="Times New Roman"/>
                    <a:ea typeface="宋体"/>
                  </a:rPr>
                  <a:t>用户使用信息</a:t>
                </a:r>
                <a:endParaRPr lang="zh-CN" sz="1200">
                  <a:effectLst/>
                  <a:latin typeface="Times New Roman"/>
                  <a:ea typeface="宋体"/>
                </a:endParaRPr>
              </a:p>
            </p:txBody>
          </p:sp>
        </p:grpSp>
        <p:sp>
          <p:nvSpPr>
            <p:cNvPr id="21" name="Text 11"/>
            <p:cNvSpPr txBox="1"/>
            <p:nvPr/>
          </p:nvSpPr>
          <p:spPr>
            <a:xfrm>
              <a:off x="2460471" y="142820"/>
              <a:ext cx="498000" cy="132000"/>
            </a:xfrm>
            <a:prstGeom prst="rect">
              <a:avLst/>
            </a:prstGeom>
            <a:noFill/>
          </p:spPr>
          <p:txBody>
            <a:bodyPr wrap="square" lIns="24000" tIns="0" rIns="24000" bIns="0" rtlCol="0" anchor="ctr"/>
            <a:lstStyle/>
            <a:p>
              <a:pPr algn="ctr">
                <a:spcAft>
                  <a:spcPts val="0"/>
                </a:spcAft>
              </a:pPr>
              <a:r>
                <a:rPr lang="zh-CN" sz="600">
                  <a:solidFill>
                    <a:srgbClr val="000000"/>
                  </a:solidFill>
                  <a:effectLst/>
                  <a:latin typeface="Times New Roman"/>
                  <a:ea typeface="宋体"/>
                </a:rPr>
                <a:t>云端信息</a:t>
              </a:r>
              <a:endParaRPr lang="zh-CN" sz="1200">
                <a:effectLst/>
                <a:latin typeface="Times New Roman"/>
                <a:ea typeface="宋体"/>
              </a:endParaRPr>
            </a:p>
          </p:txBody>
        </p:sp>
        <p:sp>
          <p:nvSpPr>
            <p:cNvPr id="22" name="ConnectLine"/>
            <p:cNvSpPr/>
            <p:nvPr/>
          </p:nvSpPr>
          <p:spPr>
            <a:xfrm>
              <a:off x="986316" y="1331338"/>
              <a:ext cx="3208815" cy="505669"/>
            </a:xfrm>
            <a:custGeom>
              <a:avLst/>
              <a:gdLst>
                <a:gd name="rtl" fmla="*/ 1104162 w 3208815"/>
                <a:gd name="rtt" fmla="*/ 370506 h 505669"/>
                <a:gd name="rtr" fmla="*/ 1866162 w 3208815"/>
                <a:gd name="rtb" fmla="*/ 510506 h 505669"/>
              </a:gdLst>
              <a:ahLst/>
              <a:cxnLst/>
              <a:rect l="rtl" t="rtt" r="rtr" b="rtb"/>
              <a:pathLst>
                <a:path w="3208815" h="505669" fill="none">
                  <a:moveTo>
                    <a:pt x="0" y="0"/>
                  </a:moveTo>
                  <a:cubicBezTo>
                    <a:pt x="0" y="102049"/>
                    <a:pt x="790582" y="363970"/>
                    <a:pt x="1191684" y="440506"/>
                  </a:cubicBezTo>
                  <a:cubicBezTo>
                    <a:pt x="1592786" y="517043"/>
                    <a:pt x="1731684" y="548506"/>
                    <a:pt x="3208815" y="408194"/>
                  </a:cubicBezTo>
                </a:path>
              </a:pathLst>
            </a:custGeom>
            <a:solidFill>
              <a:srgbClr val="5A291A"/>
            </a:solidFill>
            <a:ln w="6000" cap="flat">
              <a:solidFill>
                <a:srgbClr val="4B79B6"/>
              </a:solidFill>
              <a:bevel/>
            </a:ln>
          </p:spPr>
          <p:txBody>
            <a:bodyPr wrap="square" lIns="24000" tIns="0" rIns="24000" bIns="0" rtlCol="0" anchor="ctr"/>
            <a:lstStyle/>
            <a:p>
              <a:pPr algn="ctr">
                <a:spcAft>
                  <a:spcPts val="0"/>
                </a:spcAft>
              </a:pPr>
              <a:r>
                <a:rPr lang="zh-CN" sz="600">
                  <a:solidFill>
                    <a:srgbClr val="000000"/>
                  </a:solidFill>
                  <a:effectLst/>
                  <a:highlight>
                    <a:srgbClr val="FFFFFF"/>
                  </a:highlight>
                  <a:latin typeface="微软雅黑"/>
                  <a:ea typeface="宋体"/>
                </a:rPr>
                <a:t>登录信息保存到本地</a:t>
              </a:r>
              <a:endParaRPr lang="zh-CN" sz="1200">
                <a:effectLst/>
                <a:latin typeface="Times New Roman"/>
                <a:ea typeface="宋体"/>
              </a:endParaRPr>
            </a:p>
          </p:txBody>
        </p:sp>
        <p:sp>
          <p:nvSpPr>
            <p:cNvPr id="23" name="Text 12"/>
            <p:cNvSpPr txBox="1"/>
            <p:nvPr/>
          </p:nvSpPr>
          <p:spPr>
            <a:xfrm>
              <a:off x="0" y="0"/>
              <a:ext cx="4741034" cy="390201"/>
            </a:xfrm>
            <a:prstGeom prst="rect">
              <a:avLst/>
            </a:prstGeom>
            <a:noFill/>
          </p:spPr>
          <p:txBody>
            <a:bodyPr wrap="square" lIns="0" tIns="0" rIns="0" bIns="0" rtlCol="0" anchor="ctr"/>
            <a:lstStyle/>
            <a:p>
              <a:pPr>
                <a:lnSpc>
                  <a:spcPct val="10000000"/>
                </a:lnSpc>
                <a:spcAft>
                  <a:spcPts val="0"/>
                </a:spcAft>
              </a:pPr>
              <a:r>
                <a:rPr lang="en-US" sz="1200">
                  <a:effectLst/>
                  <a:latin typeface="Times New Roman"/>
                  <a:ea typeface="宋体"/>
                </a:rPr>
                <a:t> </a:t>
              </a:r>
              <a:endParaRPr lang="zh-CN" sz="1200">
                <a:effectLst/>
                <a:latin typeface="Times New Roman"/>
                <a:ea typeface="宋体"/>
              </a:endParaRPr>
            </a:p>
          </p:txBody>
        </p:sp>
        <p:sp>
          <p:nvSpPr>
            <p:cNvPr id="24" name="Text 13"/>
            <p:cNvSpPr txBox="1"/>
            <p:nvPr/>
          </p:nvSpPr>
          <p:spPr>
            <a:xfrm>
              <a:off x="0" y="975503"/>
              <a:ext cx="4741034" cy="390201"/>
            </a:xfrm>
            <a:prstGeom prst="rect">
              <a:avLst/>
            </a:prstGeom>
            <a:noFill/>
          </p:spPr>
          <p:txBody>
            <a:bodyPr wrap="square" lIns="0" tIns="0" rIns="0" bIns="0" rtlCol="0" anchor="ctr"/>
            <a:lstStyle/>
            <a:p>
              <a:pPr algn="ctr">
                <a:lnSpc>
                  <a:spcPct val="10000000"/>
                </a:lnSpc>
                <a:spcAft>
                  <a:spcPts val="0"/>
                </a:spcAft>
              </a:pPr>
              <a:r>
                <a:rPr lang="en-US" sz="1200">
                  <a:effectLst/>
                  <a:latin typeface="Times New Roman"/>
                  <a:ea typeface="宋体"/>
                </a:rPr>
                <a:t> </a:t>
              </a:r>
              <a:endParaRPr lang="zh-CN" sz="1200">
                <a:effectLst/>
                <a:latin typeface="Times New Roman"/>
                <a:ea typeface="宋体"/>
              </a:endParaRPr>
            </a:p>
          </p:txBody>
        </p:sp>
        <p:sp>
          <p:nvSpPr>
            <p:cNvPr id="25" name="Text 14"/>
            <p:cNvSpPr txBox="1"/>
            <p:nvPr/>
          </p:nvSpPr>
          <p:spPr>
            <a:xfrm>
              <a:off x="0" y="1560805"/>
              <a:ext cx="4741034" cy="390201"/>
            </a:xfrm>
            <a:prstGeom prst="rect">
              <a:avLst/>
            </a:prstGeom>
            <a:noFill/>
          </p:spPr>
          <p:txBody>
            <a:bodyPr wrap="square" lIns="0" tIns="0" rIns="0" bIns="0" rtlCol="0" anchor="ctr"/>
            <a:lstStyle/>
            <a:p>
              <a:pPr algn="r">
                <a:lnSpc>
                  <a:spcPct val="10000000"/>
                </a:lnSpc>
                <a:spcAft>
                  <a:spcPts val="0"/>
                </a:spcAft>
              </a:pPr>
              <a:r>
                <a:rPr lang="en-US" sz="1200">
                  <a:effectLst/>
                  <a:latin typeface="Times New Roman"/>
                  <a:ea typeface="宋体"/>
                </a:rPr>
                <a:t> </a:t>
              </a:r>
              <a:endParaRPr lang="zh-CN" sz="1200">
                <a:effectLst/>
                <a:latin typeface="Times New Roman"/>
                <a:ea typeface="宋体"/>
              </a:endParaRPr>
            </a:p>
          </p:txBody>
        </p:sp>
        <p:sp>
          <p:nvSpPr>
            <p:cNvPr id="26" name="Text 15"/>
            <p:cNvSpPr txBox="1"/>
            <p:nvPr/>
          </p:nvSpPr>
          <p:spPr>
            <a:xfrm>
              <a:off x="0" y="0"/>
              <a:ext cx="4741034" cy="390201"/>
            </a:xfrm>
            <a:prstGeom prst="rect">
              <a:avLst/>
            </a:prstGeom>
            <a:noFill/>
          </p:spPr>
          <p:txBody>
            <a:bodyPr wrap="square" lIns="0" tIns="0" rIns="0" bIns="0" rtlCol="0" anchor="ctr"/>
            <a:lstStyle/>
            <a:p>
              <a:pPr>
                <a:lnSpc>
                  <a:spcPct val="10000000"/>
                </a:lnSpc>
                <a:spcAft>
                  <a:spcPts val="0"/>
                </a:spcAft>
              </a:pPr>
              <a:r>
                <a:rPr lang="en-US" sz="1200">
                  <a:effectLst/>
                  <a:latin typeface="Times New Roman"/>
                  <a:ea typeface="宋体"/>
                </a:rPr>
                <a:t> </a:t>
              </a:r>
              <a:endParaRPr lang="zh-CN" sz="1200">
                <a:effectLst/>
                <a:latin typeface="Times New Roman"/>
                <a:ea typeface="宋体"/>
              </a:endParaRPr>
            </a:p>
          </p:txBody>
        </p:sp>
        <p:sp>
          <p:nvSpPr>
            <p:cNvPr id="27" name="Text 16"/>
            <p:cNvSpPr txBox="1"/>
            <p:nvPr/>
          </p:nvSpPr>
          <p:spPr>
            <a:xfrm>
              <a:off x="0" y="975503"/>
              <a:ext cx="4741034" cy="390201"/>
            </a:xfrm>
            <a:prstGeom prst="rect">
              <a:avLst/>
            </a:prstGeom>
            <a:noFill/>
          </p:spPr>
          <p:txBody>
            <a:bodyPr wrap="square" lIns="0" tIns="0" rIns="0" bIns="0" rtlCol="0" anchor="ctr"/>
            <a:lstStyle/>
            <a:p>
              <a:pPr algn="ctr">
                <a:lnSpc>
                  <a:spcPct val="10000000"/>
                </a:lnSpc>
                <a:spcAft>
                  <a:spcPts val="0"/>
                </a:spcAft>
              </a:pPr>
              <a:r>
                <a:rPr lang="en-US" sz="1200">
                  <a:effectLst/>
                  <a:latin typeface="Times New Roman"/>
                  <a:ea typeface="宋体"/>
                </a:rPr>
                <a:t> </a:t>
              </a:r>
              <a:endParaRPr lang="zh-CN" sz="1200">
                <a:effectLst/>
                <a:latin typeface="Times New Roman"/>
                <a:ea typeface="宋体"/>
              </a:endParaRPr>
            </a:p>
          </p:txBody>
        </p:sp>
        <p:sp>
          <p:nvSpPr>
            <p:cNvPr id="28" name="Text 17"/>
            <p:cNvSpPr txBox="1"/>
            <p:nvPr/>
          </p:nvSpPr>
          <p:spPr>
            <a:xfrm>
              <a:off x="0" y="1560805"/>
              <a:ext cx="4741034" cy="390201"/>
            </a:xfrm>
            <a:prstGeom prst="rect">
              <a:avLst/>
            </a:prstGeom>
            <a:noFill/>
          </p:spPr>
          <p:txBody>
            <a:bodyPr wrap="square" lIns="0" tIns="0" rIns="0" bIns="0" rtlCol="0" anchor="ctr"/>
            <a:lstStyle/>
            <a:p>
              <a:pPr algn="r">
                <a:lnSpc>
                  <a:spcPct val="10000000"/>
                </a:lnSpc>
                <a:spcAft>
                  <a:spcPts val="0"/>
                </a:spcAft>
              </a:pPr>
              <a:r>
                <a:rPr lang="en-US" sz="1200">
                  <a:effectLst/>
                  <a:latin typeface="Times New Roman"/>
                  <a:ea typeface="宋体"/>
                </a:rPr>
                <a:t> </a:t>
              </a:r>
              <a:endParaRPr lang="zh-CN" sz="1200">
                <a:effectLst/>
                <a:latin typeface="Times New Roman"/>
                <a:ea typeface="宋体"/>
              </a:endParaRPr>
            </a:p>
          </p:txBody>
        </p:sp>
        <p:sp>
          <p:nvSpPr>
            <p:cNvPr id="29" name="Text 18"/>
            <p:cNvSpPr txBox="1"/>
            <p:nvPr/>
          </p:nvSpPr>
          <p:spPr>
            <a:xfrm>
              <a:off x="0" y="0"/>
              <a:ext cx="4741034" cy="390201"/>
            </a:xfrm>
            <a:prstGeom prst="rect">
              <a:avLst/>
            </a:prstGeom>
            <a:noFill/>
          </p:spPr>
          <p:txBody>
            <a:bodyPr wrap="square" lIns="0" tIns="0" rIns="0" bIns="0" rtlCol="0" anchor="ctr"/>
            <a:lstStyle/>
            <a:p>
              <a:pPr>
                <a:lnSpc>
                  <a:spcPct val="10000000"/>
                </a:lnSpc>
                <a:spcAft>
                  <a:spcPts val="0"/>
                </a:spcAft>
              </a:pPr>
              <a:r>
                <a:rPr lang="en-US" sz="1200" dirty="0">
                  <a:effectLst/>
                  <a:latin typeface="Times New Roman"/>
                  <a:ea typeface="宋体"/>
                </a:rPr>
                <a:t> </a:t>
              </a:r>
              <a:endParaRPr lang="zh-CN" sz="1200" dirty="0">
                <a:effectLst/>
                <a:latin typeface="Times New Roman"/>
                <a:ea typeface="宋体"/>
              </a:endParaRPr>
            </a:p>
          </p:txBody>
        </p:sp>
        <p:sp>
          <p:nvSpPr>
            <p:cNvPr id="30" name="Text 19"/>
            <p:cNvSpPr txBox="1"/>
            <p:nvPr/>
          </p:nvSpPr>
          <p:spPr>
            <a:xfrm>
              <a:off x="0" y="975503"/>
              <a:ext cx="4741034" cy="390201"/>
            </a:xfrm>
            <a:prstGeom prst="rect">
              <a:avLst/>
            </a:prstGeom>
            <a:noFill/>
          </p:spPr>
          <p:txBody>
            <a:bodyPr wrap="square" lIns="0" tIns="0" rIns="0" bIns="0" rtlCol="0" anchor="ctr"/>
            <a:lstStyle/>
            <a:p>
              <a:pPr algn="ctr">
                <a:lnSpc>
                  <a:spcPct val="10000000"/>
                </a:lnSpc>
                <a:spcAft>
                  <a:spcPts val="0"/>
                </a:spcAft>
              </a:pPr>
              <a:r>
                <a:rPr lang="en-US" sz="1200">
                  <a:effectLst/>
                  <a:latin typeface="Times New Roman"/>
                  <a:ea typeface="宋体"/>
                </a:rPr>
                <a:t> </a:t>
              </a:r>
              <a:endParaRPr lang="zh-CN" sz="1200">
                <a:effectLst/>
                <a:latin typeface="Times New Roman"/>
                <a:ea typeface="宋体"/>
              </a:endParaRPr>
            </a:p>
          </p:txBody>
        </p:sp>
        <p:sp>
          <p:nvSpPr>
            <p:cNvPr id="31" name="Text 20"/>
            <p:cNvSpPr txBox="1"/>
            <p:nvPr/>
          </p:nvSpPr>
          <p:spPr>
            <a:xfrm>
              <a:off x="0" y="1560805"/>
              <a:ext cx="4741034" cy="390201"/>
            </a:xfrm>
            <a:prstGeom prst="rect">
              <a:avLst/>
            </a:prstGeom>
            <a:noFill/>
          </p:spPr>
          <p:txBody>
            <a:bodyPr wrap="square" lIns="0" tIns="0" rIns="0" bIns="0" rtlCol="0" anchor="ctr"/>
            <a:lstStyle/>
            <a:p>
              <a:pPr algn="r">
                <a:lnSpc>
                  <a:spcPct val="10000000"/>
                </a:lnSpc>
                <a:spcAft>
                  <a:spcPts val="0"/>
                </a:spcAft>
              </a:pPr>
              <a:r>
                <a:rPr lang="en-US" sz="1200">
                  <a:effectLst/>
                  <a:latin typeface="Times New Roman"/>
                  <a:ea typeface="宋体"/>
                </a:rPr>
                <a:t> </a:t>
              </a:r>
              <a:endParaRPr lang="zh-CN" sz="1200">
                <a:effectLst/>
                <a:latin typeface="Times New Roman"/>
                <a:ea typeface="宋体"/>
              </a:endParaRPr>
            </a:p>
          </p:txBody>
        </p:sp>
      </p:grpSp>
      <p:sp>
        <p:nvSpPr>
          <p:cNvPr id="40" name="Rectangle 49"/>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a:r>
            <a:br>
              <a:rPr kumimoji="0" lang="zh-CN" altLang="zh-CN" sz="12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364873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539552" y="339502"/>
            <a:ext cx="7560840" cy="4278094"/>
          </a:xfrm>
          <a:prstGeom prst="rect">
            <a:avLst/>
          </a:prstGeom>
          <a:noFill/>
        </p:spPr>
        <p:txBody>
          <a:bodyPr wrap="square" rtlCol="0">
            <a:spAutoFit/>
          </a:bodyPr>
          <a:lstStyle/>
          <a:p>
            <a:pPr algn="ctr"/>
            <a:r>
              <a:rPr lang="en-US" altLang="zh-CN" sz="3200" dirty="0">
                <a:solidFill>
                  <a:schemeClr val="accent3"/>
                </a:solidFill>
                <a:latin typeface="黑体" pitchFamily="49" charset="-122"/>
                <a:ea typeface="黑体" pitchFamily="49" charset="-122"/>
              </a:rPr>
              <a:t>5.3</a:t>
            </a:r>
            <a:r>
              <a:rPr lang="zh-CN" altLang="zh-CN" sz="3200" dirty="0">
                <a:solidFill>
                  <a:schemeClr val="accent3"/>
                </a:solidFill>
                <a:latin typeface="黑体" pitchFamily="49" charset="-122"/>
                <a:ea typeface="黑体" pitchFamily="49" charset="-122"/>
              </a:rPr>
              <a:t>影响</a:t>
            </a:r>
            <a:r>
              <a:rPr lang="en-US" altLang="zh-CN" sz="3200" dirty="0">
                <a:solidFill>
                  <a:schemeClr val="accent3"/>
                </a:solidFill>
                <a:latin typeface="黑体" pitchFamily="49" charset="-122"/>
                <a:ea typeface="黑体" pitchFamily="49" charset="-122"/>
              </a:rPr>
              <a:t>(</a:t>
            </a:r>
            <a:r>
              <a:rPr lang="zh-CN" altLang="zh-CN" sz="3200" dirty="0">
                <a:solidFill>
                  <a:schemeClr val="accent3"/>
                </a:solidFill>
                <a:latin typeface="黑体" pitchFamily="49" charset="-122"/>
                <a:ea typeface="黑体" pitchFamily="49" charset="-122"/>
              </a:rPr>
              <a:t>或要求</a:t>
            </a:r>
            <a:r>
              <a:rPr lang="en-US" altLang="zh-CN" sz="3200" dirty="0">
                <a:solidFill>
                  <a:schemeClr val="accent3"/>
                </a:solidFill>
                <a:latin typeface="黑体" pitchFamily="49" charset="-122"/>
                <a:ea typeface="黑体" pitchFamily="49" charset="-122"/>
              </a:rPr>
              <a:t>)</a:t>
            </a:r>
            <a:endParaRPr lang="zh-CN" altLang="zh-CN" sz="3200" dirty="0">
              <a:solidFill>
                <a:schemeClr val="accent3"/>
              </a:solidFill>
              <a:latin typeface="黑体" pitchFamily="49" charset="-122"/>
              <a:ea typeface="黑体" pitchFamily="49" charset="-122"/>
            </a:endParaRPr>
          </a:p>
          <a:p>
            <a:endParaRPr lang="en-US" altLang="zh-CN" sz="1600" dirty="0" smtClean="0">
              <a:solidFill>
                <a:schemeClr val="accent3"/>
              </a:solidFill>
              <a:latin typeface="黑体" pitchFamily="49" charset="-122"/>
              <a:ea typeface="黑体" pitchFamily="49" charset="-122"/>
            </a:endParaRPr>
          </a:p>
          <a:p>
            <a:r>
              <a:rPr lang="en-US" altLang="zh-CN" sz="1600" b="1" dirty="0" smtClean="0">
                <a:solidFill>
                  <a:schemeClr val="accent3"/>
                </a:solidFill>
                <a:latin typeface="黑体" pitchFamily="49" charset="-122"/>
                <a:ea typeface="黑体" pitchFamily="49" charset="-122"/>
              </a:rPr>
              <a:t>5.3.1</a:t>
            </a:r>
            <a:r>
              <a:rPr lang="zh-CN" altLang="zh-CN" sz="1600" b="1" dirty="0">
                <a:solidFill>
                  <a:schemeClr val="accent3"/>
                </a:solidFill>
                <a:latin typeface="黑体" pitchFamily="49" charset="-122"/>
                <a:ea typeface="黑体" pitchFamily="49" charset="-122"/>
              </a:rPr>
              <a:t>设备</a:t>
            </a:r>
          </a:p>
          <a:p>
            <a:r>
              <a:rPr lang="zh-CN" altLang="zh-CN" sz="1600" dirty="0">
                <a:solidFill>
                  <a:schemeClr val="accent3"/>
                </a:solidFill>
                <a:latin typeface="黑体" pitchFamily="49" charset="-122"/>
                <a:ea typeface="黑体" pitchFamily="49" charset="-122"/>
              </a:rPr>
              <a:t>计算机、安卓手机</a:t>
            </a:r>
          </a:p>
          <a:p>
            <a:r>
              <a:rPr lang="en-US" altLang="zh-CN" sz="1600" b="1" dirty="0">
                <a:solidFill>
                  <a:schemeClr val="accent3"/>
                </a:solidFill>
                <a:latin typeface="黑体" pitchFamily="49" charset="-122"/>
                <a:ea typeface="黑体" pitchFamily="49" charset="-122"/>
              </a:rPr>
              <a:t>5.3.2</a:t>
            </a:r>
            <a:r>
              <a:rPr lang="zh-CN" altLang="zh-CN" sz="1600" b="1" dirty="0">
                <a:solidFill>
                  <a:schemeClr val="accent3"/>
                </a:solidFill>
                <a:latin typeface="黑体" pitchFamily="49" charset="-122"/>
                <a:ea typeface="黑体" pitchFamily="49" charset="-122"/>
              </a:rPr>
              <a:t>软件</a:t>
            </a:r>
          </a:p>
          <a:p>
            <a:r>
              <a:rPr lang="en-US" altLang="zh-CN" sz="1600" dirty="0">
                <a:solidFill>
                  <a:schemeClr val="accent3"/>
                </a:solidFill>
                <a:latin typeface="黑体" pitchFamily="49" charset="-122"/>
                <a:ea typeface="黑体" pitchFamily="49" charset="-122"/>
              </a:rPr>
              <a:t>Android Studio</a:t>
            </a:r>
            <a:r>
              <a:rPr lang="zh-CN" altLang="zh-CN" sz="1600" dirty="0">
                <a:solidFill>
                  <a:schemeClr val="accent3"/>
                </a:solidFill>
                <a:latin typeface="黑体" pitchFamily="49" charset="-122"/>
                <a:ea typeface="黑体" pitchFamily="49" charset="-122"/>
              </a:rPr>
              <a:t>；</a:t>
            </a:r>
            <a:r>
              <a:rPr lang="en-US" altLang="zh-CN" sz="1600" dirty="0" err="1">
                <a:solidFill>
                  <a:schemeClr val="accent3"/>
                </a:solidFill>
                <a:latin typeface="黑体" pitchFamily="49" charset="-122"/>
                <a:ea typeface="黑体" pitchFamily="49" charset="-122"/>
              </a:rPr>
              <a:t>Mysql</a:t>
            </a:r>
            <a:r>
              <a:rPr lang="zh-CN" altLang="zh-CN" sz="1600" dirty="0">
                <a:solidFill>
                  <a:schemeClr val="accent3"/>
                </a:solidFill>
                <a:latin typeface="黑体" pitchFamily="49" charset="-122"/>
                <a:ea typeface="黑体" pitchFamily="49" charset="-122"/>
              </a:rPr>
              <a:t>（</a:t>
            </a:r>
            <a:r>
              <a:rPr lang="en-US" altLang="zh-CN" sz="1600" dirty="0" err="1">
                <a:solidFill>
                  <a:schemeClr val="accent3"/>
                </a:solidFill>
                <a:latin typeface="黑体" pitchFamily="49" charset="-122"/>
                <a:ea typeface="黑体" pitchFamily="49" charset="-122"/>
              </a:rPr>
              <a:t>Sqlserver</a:t>
            </a:r>
            <a:r>
              <a:rPr lang="zh-CN" altLang="zh-CN" sz="1600" dirty="0">
                <a:solidFill>
                  <a:schemeClr val="accent3"/>
                </a:solidFill>
                <a:latin typeface="黑体" pitchFamily="49" charset="-122"/>
                <a:ea typeface="黑体" pitchFamily="49" charset="-122"/>
              </a:rPr>
              <a:t>）等。</a:t>
            </a:r>
          </a:p>
          <a:p>
            <a:r>
              <a:rPr lang="en-US" altLang="zh-CN" sz="1600" b="1" dirty="0">
                <a:solidFill>
                  <a:schemeClr val="accent3"/>
                </a:solidFill>
                <a:latin typeface="黑体" pitchFamily="49" charset="-122"/>
                <a:ea typeface="黑体" pitchFamily="49" charset="-122"/>
              </a:rPr>
              <a:t>5.3.3</a:t>
            </a:r>
            <a:r>
              <a:rPr lang="zh-CN" altLang="zh-CN" sz="1600" b="1" dirty="0">
                <a:solidFill>
                  <a:schemeClr val="accent3"/>
                </a:solidFill>
                <a:latin typeface="黑体" pitchFamily="49" charset="-122"/>
                <a:ea typeface="黑体" pitchFamily="49" charset="-122"/>
              </a:rPr>
              <a:t>运行</a:t>
            </a:r>
          </a:p>
          <a:p>
            <a:r>
              <a:rPr lang="zh-CN" altLang="zh-CN" sz="1600" dirty="0">
                <a:solidFill>
                  <a:schemeClr val="accent3"/>
                </a:solidFill>
                <a:latin typeface="黑体" pitchFamily="49" charset="-122"/>
                <a:ea typeface="黑体" pitchFamily="49" charset="-122"/>
              </a:rPr>
              <a:t>服务器要求：支持</a:t>
            </a:r>
            <a:r>
              <a:rPr lang="en-US" altLang="zh-CN" sz="1600" dirty="0">
                <a:solidFill>
                  <a:schemeClr val="accent3"/>
                </a:solidFill>
                <a:latin typeface="黑体" pitchFamily="49" charset="-122"/>
                <a:ea typeface="黑体" pitchFamily="49" charset="-122"/>
              </a:rPr>
              <a:t>Intel </a:t>
            </a:r>
            <a:r>
              <a:rPr lang="zh-CN" altLang="zh-CN" sz="1600" dirty="0">
                <a:solidFill>
                  <a:schemeClr val="accent3"/>
                </a:solidFill>
                <a:latin typeface="黑体" pitchFamily="49" charset="-122"/>
                <a:ea typeface="黑体" pitchFamily="49" charset="-122"/>
              </a:rPr>
              <a:t>平台、</a:t>
            </a:r>
            <a:r>
              <a:rPr lang="en-US" altLang="zh-CN" sz="1600" dirty="0">
                <a:solidFill>
                  <a:schemeClr val="accent3"/>
                </a:solidFill>
                <a:latin typeface="黑体" pitchFamily="49" charset="-122"/>
                <a:ea typeface="黑体" pitchFamily="49" charset="-122"/>
              </a:rPr>
              <a:t>AMD </a:t>
            </a:r>
            <a:r>
              <a:rPr lang="zh-CN" altLang="zh-CN" sz="1600" dirty="0">
                <a:solidFill>
                  <a:schemeClr val="accent3"/>
                </a:solidFill>
                <a:latin typeface="黑体" pitchFamily="49" charset="-122"/>
                <a:ea typeface="黑体" pitchFamily="49" charset="-122"/>
              </a:rPr>
              <a:t>平台。双</a:t>
            </a:r>
            <a:r>
              <a:rPr lang="en-US" altLang="zh-CN" sz="1600" dirty="0">
                <a:solidFill>
                  <a:schemeClr val="accent3"/>
                </a:solidFill>
                <a:latin typeface="黑体" pitchFamily="49" charset="-122"/>
                <a:ea typeface="黑体" pitchFamily="49" charset="-122"/>
              </a:rPr>
              <a:t>CPU 2.0G </a:t>
            </a:r>
            <a:r>
              <a:rPr lang="zh-CN" altLang="zh-CN" sz="1600" dirty="0">
                <a:solidFill>
                  <a:schemeClr val="accent3"/>
                </a:solidFill>
                <a:latin typeface="黑体" pitchFamily="49" charset="-122"/>
                <a:ea typeface="黑体" pitchFamily="49" charset="-122"/>
              </a:rPr>
              <a:t>以上，内存</a:t>
            </a:r>
            <a:r>
              <a:rPr lang="en-US" altLang="zh-CN" sz="1600" dirty="0">
                <a:solidFill>
                  <a:schemeClr val="accent3"/>
                </a:solidFill>
                <a:latin typeface="黑体" pitchFamily="49" charset="-122"/>
                <a:ea typeface="黑体" pitchFamily="49" charset="-122"/>
              </a:rPr>
              <a:t>2.0G </a:t>
            </a:r>
            <a:r>
              <a:rPr lang="zh-CN" altLang="zh-CN" sz="1600" dirty="0">
                <a:solidFill>
                  <a:schemeClr val="accent3"/>
                </a:solidFill>
                <a:latin typeface="黑体" pitchFamily="49" charset="-122"/>
                <a:ea typeface="黑体" pitchFamily="49" charset="-122"/>
              </a:rPr>
              <a:t>以上，</a:t>
            </a:r>
            <a:r>
              <a:rPr lang="en-US" altLang="zh-CN" sz="1600" dirty="0">
                <a:solidFill>
                  <a:schemeClr val="accent3"/>
                </a:solidFill>
                <a:latin typeface="黑体" pitchFamily="49" charset="-122"/>
                <a:ea typeface="黑体" pitchFamily="49" charset="-122"/>
              </a:rPr>
              <a:t>100M </a:t>
            </a:r>
            <a:r>
              <a:rPr lang="zh-CN" altLang="zh-CN" sz="1600" dirty="0">
                <a:solidFill>
                  <a:schemeClr val="accent3"/>
                </a:solidFill>
                <a:latin typeface="黑体" pitchFamily="49" charset="-122"/>
                <a:ea typeface="黑体" pitchFamily="49" charset="-122"/>
              </a:rPr>
              <a:t>网卡、硬盘</a:t>
            </a:r>
            <a:r>
              <a:rPr lang="en-US" altLang="zh-CN" sz="1600" dirty="0">
                <a:solidFill>
                  <a:schemeClr val="accent3"/>
                </a:solidFill>
                <a:latin typeface="黑体" pitchFamily="49" charset="-122"/>
                <a:ea typeface="黑体" pitchFamily="49" charset="-122"/>
              </a:rPr>
              <a:t>250G </a:t>
            </a:r>
            <a:r>
              <a:rPr lang="zh-CN" altLang="zh-CN" sz="1600" dirty="0">
                <a:solidFill>
                  <a:schemeClr val="accent3"/>
                </a:solidFill>
                <a:latin typeface="黑体" pitchFamily="49" charset="-122"/>
                <a:ea typeface="黑体" pitchFamily="49" charset="-122"/>
              </a:rPr>
              <a:t>以上，带液晶显示。</a:t>
            </a:r>
          </a:p>
          <a:p>
            <a:r>
              <a:rPr lang="zh-CN" altLang="zh-CN" sz="1600" dirty="0">
                <a:solidFill>
                  <a:schemeClr val="accent3"/>
                </a:solidFill>
                <a:latin typeface="黑体" pitchFamily="49" charset="-122"/>
                <a:ea typeface="黑体" pitchFamily="49" charset="-122"/>
              </a:rPr>
              <a:t>客户端要求：支持</a:t>
            </a:r>
            <a:r>
              <a:rPr lang="en-US" altLang="zh-CN" sz="1600" dirty="0">
                <a:solidFill>
                  <a:schemeClr val="accent3"/>
                </a:solidFill>
                <a:latin typeface="黑体" pitchFamily="49" charset="-122"/>
                <a:ea typeface="黑体" pitchFamily="49" charset="-122"/>
              </a:rPr>
              <a:t>android </a:t>
            </a:r>
            <a:r>
              <a:rPr lang="zh-CN" altLang="zh-CN" sz="1600" dirty="0">
                <a:solidFill>
                  <a:schemeClr val="accent3"/>
                </a:solidFill>
                <a:latin typeface="黑体" pitchFamily="49" charset="-122"/>
                <a:ea typeface="黑体" pitchFamily="49" charset="-122"/>
              </a:rPr>
              <a:t>操作系统的嵌入式平台，带触摸屏功能。 </a:t>
            </a:r>
          </a:p>
          <a:p>
            <a:r>
              <a:rPr lang="en-US" altLang="zh-CN" sz="1600" b="1" dirty="0">
                <a:solidFill>
                  <a:schemeClr val="accent3"/>
                </a:solidFill>
                <a:latin typeface="黑体" pitchFamily="49" charset="-122"/>
                <a:ea typeface="黑体" pitchFamily="49" charset="-122"/>
              </a:rPr>
              <a:t>5.3.4</a:t>
            </a:r>
            <a:r>
              <a:rPr lang="zh-CN" altLang="zh-CN" sz="1600" b="1" dirty="0">
                <a:solidFill>
                  <a:schemeClr val="accent3"/>
                </a:solidFill>
                <a:latin typeface="黑体" pitchFamily="49" charset="-122"/>
                <a:ea typeface="黑体" pitchFamily="49" charset="-122"/>
              </a:rPr>
              <a:t>开发</a:t>
            </a:r>
          </a:p>
          <a:p>
            <a:r>
              <a:rPr lang="en-US" altLang="zh-CN" sz="1600" dirty="0">
                <a:solidFill>
                  <a:schemeClr val="accent3"/>
                </a:solidFill>
                <a:latin typeface="黑体" pitchFamily="49" charset="-122"/>
                <a:ea typeface="黑体" pitchFamily="49" charset="-122"/>
              </a:rPr>
              <a:t>A.</a:t>
            </a:r>
            <a:r>
              <a:rPr lang="zh-CN" altLang="zh-CN" sz="1600" dirty="0">
                <a:solidFill>
                  <a:schemeClr val="accent3"/>
                </a:solidFill>
                <a:latin typeface="黑体" pitchFamily="49" charset="-122"/>
                <a:ea typeface="黑体" pitchFamily="49" charset="-122"/>
              </a:rPr>
              <a:t>为了支持所建议系统的开发，用户需进行的工作是交流；</a:t>
            </a:r>
          </a:p>
          <a:p>
            <a:r>
              <a:rPr lang="en-US" altLang="zh-CN" sz="1600" dirty="0">
                <a:solidFill>
                  <a:schemeClr val="accent3"/>
                </a:solidFill>
                <a:latin typeface="黑体" pitchFamily="49" charset="-122"/>
                <a:ea typeface="黑体" pitchFamily="49" charset="-122"/>
              </a:rPr>
              <a:t>B.</a:t>
            </a:r>
            <a:r>
              <a:rPr lang="zh-CN" altLang="zh-CN" sz="1600" dirty="0">
                <a:solidFill>
                  <a:schemeClr val="accent3"/>
                </a:solidFill>
                <a:latin typeface="黑体" pitchFamily="49" charset="-122"/>
                <a:ea typeface="黑体" pitchFamily="49" charset="-122"/>
              </a:rPr>
              <a:t>开发此系统我们使用自己的计算机资源；</a:t>
            </a:r>
          </a:p>
          <a:p>
            <a:r>
              <a:rPr lang="en-US" altLang="zh-CN" sz="1600" dirty="0">
                <a:solidFill>
                  <a:schemeClr val="accent3"/>
                </a:solidFill>
                <a:latin typeface="黑体" pitchFamily="49" charset="-122"/>
                <a:ea typeface="黑体" pitchFamily="49" charset="-122"/>
              </a:rPr>
              <a:t>C.</a:t>
            </a:r>
            <a:r>
              <a:rPr lang="zh-CN" altLang="zh-CN" sz="1600" dirty="0">
                <a:solidFill>
                  <a:schemeClr val="accent3"/>
                </a:solidFill>
                <a:latin typeface="黑体" pitchFamily="49" charset="-122"/>
                <a:ea typeface="黑体" pitchFamily="49" charset="-122"/>
              </a:rPr>
              <a:t>此系统的开发全过程只在团队内进行，保证源码，各种设计等对外保密</a:t>
            </a:r>
            <a:r>
              <a:rPr lang="zh-CN" altLang="zh-CN" sz="1600" dirty="0">
                <a:solidFill>
                  <a:schemeClr val="accent3"/>
                </a:solidFill>
                <a:latin typeface="黑体" pitchFamily="49" charset="-122"/>
                <a:ea typeface="黑体" pitchFamily="49" charset="-122"/>
              </a:rPr>
              <a:t>。</a:t>
            </a:r>
            <a:endParaRPr lang="zh-CN" altLang="zh-CN" sz="1600" dirty="0">
              <a:solidFill>
                <a:schemeClr val="accent3"/>
              </a:solidFill>
              <a:latin typeface="黑体" pitchFamily="49" charset="-122"/>
              <a:ea typeface="黑体" pitchFamily="49" charset="-122"/>
            </a:endParaRPr>
          </a:p>
          <a:p>
            <a:r>
              <a:rPr lang="en-US" altLang="zh-CN" sz="1600" b="1" dirty="0">
                <a:solidFill>
                  <a:schemeClr val="accent3"/>
                </a:solidFill>
                <a:latin typeface="黑体" pitchFamily="49" charset="-122"/>
                <a:ea typeface="黑体" pitchFamily="49" charset="-122"/>
              </a:rPr>
              <a:t>5.3.6</a:t>
            </a:r>
            <a:r>
              <a:rPr lang="zh-CN" altLang="zh-CN" sz="1600" b="1" dirty="0">
                <a:solidFill>
                  <a:schemeClr val="accent3"/>
                </a:solidFill>
                <a:latin typeface="黑体" pitchFamily="49" charset="-122"/>
                <a:ea typeface="黑体" pitchFamily="49" charset="-122"/>
              </a:rPr>
              <a:t>经费</a:t>
            </a:r>
          </a:p>
          <a:p>
            <a:r>
              <a:rPr lang="zh-CN" altLang="zh-CN" sz="1600" dirty="0">
                <a:solidFill>
                  <a:schemeClr val="accent3"/>
                </a:solidFill>
                <a:latin typeface="黑体" pitchFamily="49" charset="-122"/>
                <a:ea typeface="黑体" pitchFamily="49" charset="-122"/>
              </a:rPr>
              <a:t>经费少，适合学生开发的简单系统。</a:t>
            </a:r>
          </a:p>
        </p:txBody>
      </p:sp>
    </p:spTree>
    <p:extLst>
      <p:ext uri="{BB962C8B-B14F-4D97-AF65-F5344CB8AC3E}">
        <p14:creationId xmlns:p14="http://schemas.microsoft.com/office/powerpoint/2010/main" val="3748271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339752" y="173175"/>
            <a:ext cx="5658921" cy="553998"/>
          </a:xfrm>
          <a:prstGeom prst="rect">
            <a:avLst/>
          </a:prstGeom>
          <a:noFill/>
        </p:spPr>
        <p:txBody>
          <a:bodyPr wrap="none" rtlCol="0">
            <a:spAutoFit/>
          </a:bodyPr>
          <a:lstStyle/>
          <a:p>
            <a:r>
              <a:rPr lang="en-US" altLang="zh-CN" sz="3000" dirty="0" smtClean="0">
                <a:solidFill>
                  <a:schemeClr val="accent2"/>
                </a:solidFill>
                <a:latin typeface="微软雅黑" panose="020B0503020204020204" pitchFamily="34" charset="-122"/>
                <a:ea typeface="微软雅黑" panose="020B0503020204020204" pitchFamily="34" charset="-122"/>
              </a:rPr>
              <a:t>6.</a:t>
            </a:r>
            <a:r>
              <a:rPr lang="zh-CN" altLang="en-US" sz="3000" dirty="0" smtClean="0">
                <a:solidFill>
                  <a:schemeClr val="accent2"/>
                </a:solidFill>
                <a:latin typeface="微软雅黑" panose="020B0503020204020204" pitchFamily="34" charset="-122"/>
                <a:ea typeface="微软雅黑" panose="020B0503020204020204" pitchFamily="34" charset="-122"/>
              </a:rPr>
              <a:t>经</a:t>
            </a:r>
            <a:r>
              <a:rPr lang="zh-CN" altLang="zh-CN" sz="3000" dirty="0" smtClean="0">
                <a:solidFill>
                  <a:schemeClr val="accent2"/>
                </a:solidFill>
                <a:latin typeface="微软雅黑" panose="020B0503020204020204" pitchFamily="34" charset="-122"/>
                <a:ea typeface="微软雅黑" panose="020B0503020204020204" pitchFamily="34" charset="-122"/>
              </a:rPr>
              <a:t>济可行性</a:t>
            </a:r>
            <a:r>
              <a:rPr lang="en-US" altLang="zh-CN" sz="3000" dirty="0">
                <a:solidFill>
                  <a:schemeClr val="accent2"/>
                </a:solidFill>
                <a:latin typeface="微软雅黑" panose="020B0503020204020204" pitchFamily="34" charset="-122"/>
                <a:ea typeface="微软雅黑" panose="020B0503020204020204" pitchFamily="34" charset="-122"/>
              </a:rPr>
              <a:t>(</a:t>
            </a:r>
            <a:r>
              <a:rPr lang="zh-CN" altLang="zh-CN" sz="3000" dirty="0">
                <a:solidFill>
                  <a:schemeClr val="accent2"/>
                </a:solidFill>
                <a:latin typeface="微软雅黑" panose="020B0503020204020204" pitchFamily="34" charset="-122"/>
                <a:ea typeface="微软雅黑" panose="020B0503020204020204" pitchFamily="34" charset="-122"/>
              </a:rPr>
              <a:t>成本</a:t>
            </a:r>
            <a:r>
              <a:rPr lang="en-US" altLang="zh-CN" sz="3000" dirty="0">
                <a:solidFill>
                  <a:schemeClr val="accent2"/>
                </a:solidFill>
                <a:latin typeface="微软雅黑" panose="020B0503020204020204" pitchFamily="34" charset="-122"/>
                <a:ea typeface="微软雅黑" panose="020B0503020204020204" pitchFamily="34" charset="-122"/>
              </a:rPr>
              <a:t>----</a:t>
            </a:r>
            <a:r>
              <a:rPr lang="zh-CN" altLang="zh-CN" sz="3000" dirty="0">
                <a:solidFill>
                  <a:schemeClr val="accent2"/>
                </a:solidFill>
                <a:latin typeface="微软雅黑" panose="020B0503020204020204" pitchFamily="34" charset="-122"/>
                <a:ea typeface="微软雅黑" panose="020B0503020204020204" pitchFamily="34" charset="-122"/>
              </a:rPr>
              <a:t>效益分析</a:t>
            </a:r>
            <a:r>
              <a:rPr lang="en-US" altLang="zh-CN" sz="3000" dirty="0">
                <a:solidFill>
                  <a:schemeClr val="accent2"/>
                </a:solidFill>
                <a:latin typeface="微软雅黑" panose="020B0503020204020204" pitchFamily="34" charset="-122"/>
                <a:ea typeface="微软雅黑" panose="020B0503020204020204" pitchFamily="34" charset="-122"/>
              </a:rPr>
              <a:t>)</a:t>
            </a:r>
            <a:endParaRPr lang="zh-CN" altLang="zh-CN" sz="3000" dirty="0">
              <a:solidFill>
                <a:schemeClr val="accent2"/>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25349" y="668942"/>
            <a:ext cx="5904656" cy="4278094"/>
          </a:xfrm>
          <a:prstGeom prst="rect">
            <a:avLst/>
          </a:prstGeom>
          <a:noFill/>
        </p:spPr>
        <p:txBody>
          <a:bodyPr wrap="square" rtlCol="0">
            <a:spAutoFit/>
          </a:bodyPr>
          <a:lstStyle/>
          <a:p>
            <a:r>
              <a:rPr lang="en-US" altLang="zh-CN" sz="1600" b="1" dirty="0">
                <a:solidFill>
                  <a:schemeClr val="accent3"/>
                </a:solidFill>
                <a:latin typeface="黑体" pitchFamily="49" charset="-122"/>
                <a:ea typeface="黑体" pitchFamily="49" charset="-122"/>
              </a:rPr>
              <a:t>6.1</a:t>
            </a:r>
            <a:r>
              <a:rPr lang="zh-CN" altLang="zh-CN" sz="1600" b="1" dirty="0">
                <a:solidFill>
                  <a:schemeClr val="accent3"/>
                </a:solidFill>
                <a:latin typeface="黑体" pitchFamily="49" charset="-122"/>
                <a:ea typeface="黑体" pitchFamily="49" charset="-122"/>
              </a:rPr>
              <a:t>投资</a:t>
            </a:r>
          </a:p>
          <a:p>
            <a:r>
              <a:rPr lang="zh-CN" altLang="zh-CN" sz="1600" dirty="0">
                <a:solidFill>
                  <a:schemeClr val="accent3"/>
                </a:solidFill>
                <a:latin typeface="黑体" pitchFamily="49" charset="-122"/>
                <a:ea typeface="黑体" pitchFamily="49" charset="-122"/>
              </a:rPr>
              <a:t>基础</a:t>
            </a:r>
            <a:r>
              <a:rPr lang="zh-CN" altLang="zh-CN" sz="1600" dirty="0" smtClean="0">
                <a:solidFill>
                  <a:schemeClr val="accent3"/>
                </a:solidFill>
                <a:latin typeface="黑体" pitchFamily="49" charset="-122"/>
                <a:ea typeface="黑体" pitchFamily="49" charset="-122"/>
              </a:rPr>
              <a:t>投资</a:t>
            </a:r>
            <a:r>
              <a:rPr lang="zh-CN" altLang="en-US" sz="1600" dirty="0" smtClean="0">
                <a:solidFill>
                  <a:schemeClr val="accent3"/>
                </a:solidFill>
                <a:latin typeface="黑体" pitchFamily="49" charset="-122"/>
                <a:ea typeface="黑体" pitchFamily="49" charset="-122"/>
              </a:rPr>
              <a:t>：</a:t>
            </a:r>
            <a:endParaRPr lang="zh-CN" altLang="zh-CN" sz="1600" dirty="0">
              <a:solidFill>
                <a:schemeClr val="accent3"/>
              </a:solidFill>
              <a:latin typeface="黑体" pitchFamily="49" charset="-122"/>
              <a:ea typeface="黑体" pitchFamily="49" charset="-122"/>
            </a:endParaRPr>
          </a:p>
          <a:p>
            <a:pPr lvl="0"/>
            <a:r>
              <a:rPr lang="zh-CN" altLang="zh-CN" sz="1600" dirty="0">
                <a:solidFill>
                  <a:schemeClr val="accent3"/>
                </a:solidFill>
                <a:latin typeface="黑体" pitchFamily="49" charset="-122"/>
                <a:ea typeface="黑体" pitchFamily="49" charset="-122"/>
              </a:rPr>
              <a:t>房屋和办公设施；已有</a:t>
            </a:r>
          </a:p>
          <a:p>
            <a:pPr lvl="0"/>
            <a:r>
              <a:rPr lang="zh-CN" altLang="zh-CN" sz="1600" dirty="0">
                <a:solidFill>
                  <a:schemeClr val="accent3"/>
                </a:solidFill>
                <a:latin typeface="黑体" pitchFamily="49" charset="-122"/>
                <a:ea typeface="黑体" pitchFamily="49" charset="-122"/>
              </a:rPr>
              <a:t>计算机软</a:t>
            </a:r>
            <a:r>
              <a:rPr lang="en-US" altLang="zh-CN" sz="1600" dirty="0">
                <a:solidFill>
                  <a:schemeClr val="accent3"/>
                </a:solidFill>
                <a:latin typeface="黑体" pitchFamily="49" charset="-122"/>
                <a:ea typeface="黑体" pitchFamily="49" charset="-122"/>
              </a:rPr>
              <a:t>/</a:t>
            </a:r>
            <a:r>
              <a:rPr lang="zh-CN" altLang="zh-CN" sz="1600" dirty="0">
                <a:solidFill>
                  <a:schemeClr val="accent3"/>
                </a:solidFill>
                <a:latin typeface="黑体" pitchFamily="49" charset="-122"/>
                <a:ea typeface="黑体" pitchFamily="49" charset="-122"/>
              </a:rPr>
              <a:t>硬件设备；已有</a:t>
            </a:r>
          </a:p>
          <a:p>
            <a:pPr lvl="0"/>
            <a:r>
              <a:rPr lang="zh-CN" altLang="zh-CN" sz="1600" dirty="0">
                <a:solidFill>
                  <a:schemeClr val="accent3"/>
                </a:solidFill>
                <a:latin typeface="黑体" pitchFamily="49" charset="-122"/>
                <a:ea typeface="黑体" pitchFamily="49" charset="-122"/>
              </a:rPr>
              <a:t>安全与保密设备：已有</a:t>
            </a:r>
          </a:p>
          <a:p>
            <a:r>
              <a:rPr lang="zh-CN" altLang="zh-CN" sz="1600" dirty="0">
                <a:solidFill>
                  <a:schemeClr val="accent3"/>
                </a:solidFill>
                <a:latin typeface="黑体" pitchFamily="49" charset="-122"/>
                <a:ea typeface="黑体" pitchFamily="49" charset="-122"/>
              </a:rPr>
              <a:t>直接</a:t>
            </a:r>
            <a:r>
              <a:rPr lang="zh-CN" altLang="zh-CN" sz="1600" dirty="0" smtClean="0">
                <a:solidFill>
                  <a:schemeClr val="accent3"/>
                </a:solidFill>
                <a:latin typeface="黑体" pitchFamily="49" charset="-122"/>
                <a:ea typeface="黑体" pitchFamily="49" charset="-122"/>
              </a:rPr>
              <a:t>投资</a:t>
            </a:r>
            <a:r>
              <a:rPr lang="zh-CN" altLang="en-US" sz="1600" dirty="0" smtClean="0">
                <a:solidFill>
                  <a:schemeClr val="accent3"/>
                </a:solidFill>
                <a:latin typeface="黑体" pitchFamily="49" charset="-122"/>
                <a:ea typeface="黑体" pitchFamily="49" charset="-122"/>
              </a:rPr>
              <a:t>（</a:t>
            </a:r>
            <a:r>
              <a:rPr lang="zh-CN" altLang="zh-CN" sz="1600" dirty="0" smtClean="0">
                <a:solidFill>
                  <a:schemeClr val="accent3"/>
                </a:solidFill>
                <a:latin typeface="黑体" pitchFamily="49" charset="-122"/>
                <a:ea typeface="黑体" pitchFamily="49" charset="-122"/>
              </a:rPr>
              <a:t>包括</a:t>
            </a:r>
            <a:r>
              <a:rPr lang="zh-CN" altLang="zh-CN" sz="1600" dirty="0">
                <a:solidFill>
                  <a:schemeClr val="accent3"/>
                </a:solidFill>
                <a:latin typeface="黑体" pitchFamily="49" charset="-122"/>
                <a:ea typeface="黑体" pitchFamily="49" charset="-122"/>
              </a:rPr>
              <a:t>下列各项所需的</a:t>
            </a:r>
            <a:r>
              <a:rPr lang="zh-CN" altLang="zh-CN" sz="1600" dirty="0" smtClean="0">
                <a:solidFill>
                  <a:schemeClr val="accent3"/>
                </a:solidFill>
                <a:latin typeface="黑体" pitchFamily="49" charset="-122"/>
                <a:ea typeface="黑体" pitchFamily="49" charset="-122"/>
              </a:rPr>
              <a:t>费用</a:t>
            </a:r>
            <a:r>
              <a:rPr lang="zh-CN" altLang="en-US" sz="1600" dirty="0" smtClean="0">
                <a:solidFill>
                  <a:schemeClr val="accent3"/>
                </a:solidFill>
                <a:latin typeface="黑体" pitchFamily="49" charset="-122"/>
                <a:ea typeface="黑体" pitchFamily="49" charset="-122"/>
              </a:rPr>
              <a:t>）</a:t>
            </a:r>
            <a:r>
              <a:rPr lang="zh-CN" altLang="zh-CN" sz="1600" dirty="0" smtClean="0">
                <a:solidFill>
                  <a:schemeClr val="accent3"/>
                </a:solidFill>
                <a:latin typeface="黑体" pitchFamily="49" charset="-122"/>
                <a:ea typeface="黑体" pitchFamily="49" charset="-122"/>
              </a:rPr>
              <a:t>：</a:t>
            </a:r>
            <a:endParaRPr lang="zh-CN" altLang="zh-CN" sz="1600" dirty="0">
              <a:solidFill>
                <a:schemeClr val="accent3"/>
              </a:solidFill>
              <a:latin typeface="黑体" pitchFamily="49" charset="-122"/>
              <a:ea typeface="黑体" pitchFamily="49" charset="-122"/>
            </a:endParaRPr>
          </a:p>
          <a:p>
            <a:pPr lvl="0"/>
            <a:r>
              <a:rPr lang="zh-CN" altLang="zh-CN" sz="1600" dirty="0">
                <a:solidFill>
                  <a:schemeClr val="accent3"/>
                </a:solidFill>
                <a:latin typeface="黑体" pitchFamily="49" charset="-122"/>
                <a:ea typeface="黑体" pitchFamily="49" charset="-122"/>
              </a:rPr>
              <a:t>团队建设费</a:t>
            </a:r>
            <a:r>
              <a:rPr lang="zh-CN" altLang="zh-CN" sz="1600" dirty="0" smtClean="0">
                <a:solidFill>
                  <a:schemeClr val="accent3"/>
                </a:solidFill>
                <a:latin typeface="黑体" pitchFamily="49" charset="-122"/>
                <a:ea typeface="黑体" pitchFamily="49" charset="-122"/>
              </a:rPr>
              <a:t>；设备</a:t>
            </a:r>
            <a:r>
              <a:rPr lang="en-US" altLang="zh-CN" sz="1600" dirty="0" smtClean="0">
                <a:solidFill>
                  <a:schemeClr val="accent3"/>
                </a:solidFill>
                <a:latin typeface="黑体" pitchFamily="49" charset="-122"/>
                <a:ea typeface="黑体" pitchFamily="49" charset="-122"/>
              </a:rPr>
              <a:t>/</a:t>
            </a:r>
            <a:r>
              <a:rPr lang="zh-CN" altLang="zh-CN" sz="1600" dirty="0" smtClean="0">
                <a:solidFill>
                  <a:schemeClr val="accent3"/>
                </a:solidFill>
                <a:latin typeface="黑体" pitchFamily="49" charset="-122"/>
                <a:ea typeface="黑体" pitchFamily="49" charset="-122"/>
              </a:rPr>
              <a:t>软件</a:t>
            </a:r>
            <a:r>
              <a:rPr lang="en-US" altLang="zh-CN" sz="1600" dirty="0" smtClean="0">
                <a:solidFill>
                  <a:schemeClr val="accent3"/>
                </a:solidFill>
                <a:latin typeface="黑体" pitchFamily="49" charset="-122"/>
                <a:ea typeface="黑体" pitchFamily="49" charset="-122"/>
              </a:rPr>
              <a:t>/</a:t>
            </a:r>
            <a:r>
              <a:rPr lang="zh-CN" altLang="zh-CN" sz="1600" dirty="0" smtClean="0">
                <a:solidFill>
                  <a:schemeClr val="accent3"/>
                </a:solidFill>
                <a:latin typeface="黑体" pitchFamily="49" charset="-122"/>
                <a:ea typeface="黑体" pitchFamily="49" charset="-122"/>
              </a:rPr>
              <a:t>场地的租金和维护费用</a:t>
            </a:r>
            <a:r>
              <a:rPr lang="zh-CN" altLang="en-US" sz="1600" dirty="0" smtClean="0">
                <a:solidFill>
                  <a:schemeClr val="accent3"/>
                </a:solidFill>
                <a:latin typeface="黑体" pitchFamily="49" charset="-122"/>
                <a:ea typeface="黑体" pitchFamily="49" charset="-122"/>
              </a:rPr>
              <a:t>；</a:t>
            </a:r>
            <a:endParaRPr lang="en-US" altLang="zh-CN" sz="1600" dirty="0" smtClean="0">
              <a:solidFill>
                <a:schemeClr val="accent3"/>
              </a:solidFill>
              <a:latin typeface="黑体" pitchFamily="49" charset="-122"/>
              <a:ea typeface="黑体" pitchFamily="49" charset="-122"/>
            </a:endParaRPr>
          </a:p>
          <a:p>
            <a:pPr lvl="0"/>
            <a:r>
              <a:rPr lang="zh-CN" altLang="zh-CN" sz="1600" dirty="0" smtClean="0">
                <a:solidFill>
                  <a:schemeClr val="accent3"/>
                </a:solidFill>
                <a:latin typeface="黑体" pitchFamily="49" charset="-122"/>
                <a:ea typeface="黑体" pitchFamily="49" charset="-122"/>
              </a:rPr>
              <a:t>总</a:t>
            </a:r>
            <a:r>
              <a:rPr lang="zh-CN" altLang="zh-CN" sz="1600" dirty="0">
                <a:solidFill>
                  <a:schemeClr val="accent3"/>
                </a:solidFill>
                <a:latin typeface="黑体" pitchFamily="49" charset="-122"/>
                <a:ea typeface="黑体" pitchFamily="49" charset="-122"/>
              </a:rPr>
              <a:t>投资约</a:t>
            </a:r>
            <a:r>
              <a:rPr lang="en-US" altLang="zh-CN" sz="1600" dirty="0">
                <a:solidFill>
                  <a:schemeClr val="accent3"/>
                </a:solidFill>
                <a:latin typeface="黑体" pitchFamily="49" charset="-122"/>
                <a:ea typeface="黑体" pitchFamily="49" charset="-122"/>
              </a:rPr>
              <a:t>300</a:t>
            </a:r>
            <a:r>
              <a:rPr lang="zh-CN" altLang="zh-CN" sz="1600" dirty="0">
                <a:solidFill>
                  <a:schemeClr val="accent3"/>
                </a:solidFill>
                <a:latin typeface="黑体" pitchFamily="49" charset="-122"/>
                <a:ea typeface="黑体" pitchFamily="49" charset="-122"/>
              </a:rPr>
              <a:t>元</a:t>
            </a:r>
            <a:r>
              <a:rPr lang="zh-CN" altLang="zh-CN" sz="1600" dirty="0" smtClean="0">
                <a:solidFill>
                  <a:schemeClr val="accent3"/>
                </a:solidFill>
                <a:latin typeface="黑体" pitchFamily="49" charset="-122"/>
                <a:ea typeface="黑体" pitchFamily="49" charset="-122"/>
              </a:rPr>
              <a:t>。</a:t>
            </a:r>
            <a:endParaRPr lang="zh-CN" altLang="zh-CN" sz="1600" dirty="0">
              <a:solidFill>
                <a:schemeClr val="accent3"/>
              </a:solidFill>
              <a:latin typeface="黑体" pitchFamily="49" charset="-122"/>
              <a:ea typeface="黑体" pitchFamily="49" charset="-122"/>
            </a:endParaRPr>
          </a:p>
          <a:p>
            <a:r>
              <a:rPr lang="en-US" altLang="zh-CN" sz="1600" b="1" dirty="0">
                <a:solidFill>
                  <a:schemeClr val="accent3"/>
                </a:solidFill>
                <a:latin typeface="黑体" pitchFamily="49" charset="-122"/>
                <a:ea typeface="黑体" pitchFamily="49" charset="-122"/>
              </a:rPr>
              <a:t>6.2</a:t>
            </a:r>
            <a:r>
              <a:rPr lang="zh-CN" altLang="zh-CN" sz="1600" b="1" dirty="0">
                <a:solidFill>
                  <a:schemeClr val="accent3"/>
                </a:solidFill>
                <a:latin typeface="黑体" pitchFamily="49" charset="-122"/>
                <a:ea typeface="黑体" pitchFamily="49" charset="-122"/>
              </a:rPr>
              <a:t>预期的经济效益</a:t>
            </a:r>
          </a:p>
          <a:p>
            <a:r>
              <a:rPr lang="en-US" altLang="zh-CN" sz="1600" dirty="0">
                <a:solidFill>
                  <a:schemeClr val="accent3"/>
                </a:solidFill>
                <a:latin typeface="黑体" pitchFamily="49" charset="-122"/>
                <a:ea typeface="黑体" pitchFamily="49" charset="-122"/>
              </a:rPr>
              <a:t>6.2.1</a:t>
            </a:r>
            <a:r>
              <a:rPr lang="zh-CN" altLang="zh-CN" sz="1600" dirty="0">
                <a:solidFill>
                  <a:schemeClr val="accent3"/>
                </a:solidFill>
                <a:latin typeface="黑体" pitchFamily="49" charset="-122"/>
                <a:ea typeface="黑体" pitchFamily="49" charset="-122"/>
              </a:rPr>
              <a:t>一次性</a:t>
            </a:r>
            <a:r>
              <a:rPr lang="zh-CN" altLang="zh-CN" sz="1600" dirty="0" smtClean="0">
                <a:solidFill>
                  <a:schemeClr val="accent3"/>
                </a:solidFill>
                <a:latin typeface="黑体" pitchFamily="49" charset="-122"/>
                <a:ea typeface="黑体" pitchFamily="49" charset="-122"/>
              </a:rPr>
              <a:t>收益</a:t>
            </a:r>
            <a:r>
              <a:rPr lang="en-US" altLang="zh-CN" sz="1600" dirty="0" smtClean="0">
                <a:solidFill>
                  <a:schemeClr val="accent3"/>
                </a:solidFill>
                <a:latin typeface="黑体" pitchFamily="49" charset="-122"/>
                <a:ea typeface="黑体" pitchFamily="49" charset="-122"/>
              </a:rPr>
              <a:t>  </a:t>
            </a:r>
            <a:r>
              <a:rPr lang="zh-CN" altLang="zh-CN" sz="1600" dirty="0" smtClean="0">
                <a:solidFill>
                  <a:schemeClr val="accent3"/>
                </a:solidFill>
                <a:latin typeface="黑体" pitchFamily="49" charset="-122"/>
                <a:ea typeface="黑体" pitchFamily="49" charset="-122"/>
              </a:rPr>
              <a:t>无</a:t>
            </a:r>
            <a:endParaRPr lang="zh-CN" altLang="zh-CN" sz="1600" dirty="0">
              <a:solidFill>
                <a:schemeClr val="accent3"/>
              </a:solidFill>
              <a:latin typeface="黑体" pitchFamily="49" charset="-122"/>
              <a:ea typeface="黑体" pitchFamily="49" charset="-122"/>
            </a:endParaRPr>
          </a:p>
          <a:p>
            <a:r>
              <a:rPr lang="en-US" altLang="zh-CN" sz="1600" dirty="0">
                <a:solidFill>
                  <a:schemeClr val="accent3"/>
                </a:solidFill>
                <a:latin typeface="黑体" pitchFamily="49" charset="-122"/>
                <a:ea typeface="黑体" pitchFamily="49" charset="-122"/>
              </a:rPr>
              <a:t>6.2.2</a:t>
            </a:r>
            <a:r>
              <a:rPr lang="zh-CN" altLang="zh-CN" sz="1600" dirty="0">
                <a:solidFill>
                  <a:schemeClr val="accent3"/>
                </a:solidFill>
                <a:latin typeface="黑体" pitchFamily="49" charset="-122"/>
                <a:ea typeface="黑体" pitchFamily="49" charset="-122"/>
              </a:rPr>
              <a:t>非一次性</a:t>
            </a:r>
            <a:r>
              <a:rPr lang="zh-CN" altLang="zh-CN" sz="1600" dirty="0" smtClean="0">
                <a:solidFill>
                  <a:schemeClr val="accent3"/>
                </a:solidFill>
                <a:latin typeface="黑体" pitchFamily="49" charset="-122"/>
                <a:ea typeface="黑体" pitchFamily="49" charset="-122"/>
              </a:rPr>
              <a:t>收益</a:t>
            </a:r>
            <a:r>
              <a:rPr lang="en-US" altLang="zh-CN" sz="1600" dirty="0" smtClean="0">
                <a:solidFill>
                  <a:schemeClr val="accent3"/>
                </a:solidFill>
                <a:latin typeface="黑体" pitchFamily="49" charset="-122"/>
                <a:ea typeface="黑体" pitchFamily="49" charset="-122"/>
              </a:rPr>
              <a:t>  </a:t>
            </a:r>
            <a:r>
              <a:rPr lang="zh-CN" altLang="zh-CN" sz="1600" dirty="0" smtClean="0">
                <a:solidFill>
                  <a:schemeClr val="accent3"/>
                </a:solidFill>
                <a:latin typeface="黑体" pitchFamily="49" charset="-122"/>
                <a:ea typeface="黑体" pitchFamily="49" charset="-122"/>
              </a:rPr>
              <a:t>无</a:t>
            </a:r>
            <a:endParaRPr lang="zh-CN" altLang="zh-CN" sz="1600" dirty="0">
              <a:solidFill>
                <a:schemeClr val="accent3"/>
              </a:solidFill>
              <a:latin typeface="黑体" pitchFamily="49" charset="-122"/>
              <a:ea typeface="黑体" pitchFamily="49" charset="-122"/>
            </a:endParaRPr>
          </a:p>
          <a:p>
            <a:r>
              <a:rPr lang="en-US" altLang="zh-CN" sz="1600" dirty="0">
                <a:solidFill>
                  <a:schemeClr val="accent3"/>
                </a:solidFill>
                <a:latin typeface="黑体" pitchFamily="49" charset="-122"/>
                <a:ea typeface="黑体" pitchFamily="49" charset="-122"/>
              </a:rPr>
              <a:t>6.2.3</a:t>
            </a:r>
            <a:r>
              <a:rPr lang="zh-CN" altLang="zh-CN" sz="1600" dirty="0">
                <a:solidFill>
                  <a:schemeClr val="accent3"/>
                </a:solidFill>
                <a:latin typeface="黑体" pitchFamily="49" charset="-122"/>
                <a:ea typeface="黑体" pitchFamily="49" charset="-122"/>
              </a:rPr>
              <a:t>不可定量的收益</a:t>
            </a:r>
          </a:p>
          <a:p>
            <a:r>
              <a:rPr lang="zh-CN" altLang="zh-CN" sz="1600" dirty="0">
                <a:solidFill>
                  <a:schemeClr val="accent3"/>
                </a:solidFill>
                <a:latin typeface="黑体" pitchFamily="49" charset="-122"/>
                <a:ea typeface="黑体" pitchFamily="49" charset="-122"/>
              </a:rPr>
              <a:t>在项目逐渐成熟化后，可以投放广告，还有用户自发性付费，可以产生不可定量的收益。</a:t>
            </a:r>
          </a:p>
          <a:p>
            <a:r>
              <a:rPr lang="en-US" altLang="zh-CN" sz="1600" dirty="0">
                <a:solidFill>
                  <a:schemeClr val="accent3"/>
                </a:solidFill>
                <a:latin typeface="黑体" pitchFamily="49" charset="-122"/>
                <a:ea typeface="黑体" pitchFamily="49" charset="-122"/>
              </a:rPr>
              <a:t>6.2.4</a:t>
            </a:r>
            <a:r>
              <a:rPr lang="zh-CN" altLang="zh-CN" sz="1600" dirty="0">
                <a:solidFill>
                  <a:schemeClr val="accent3"/>
                </a:solidFill>
                <a:latin typeface="黑体" pitchFamily="49" charset="-122"/>
                <a:ea typeface="黑体" pitchFamily="49" charset="-122"/>
              </a:rPr>
              <a:t>收益</a:t>
            </a:r>
            <a:r>
              <a:rPr lang="en-US" altLang="zh-CN" sz="1600" dirty="0">
                <a:solidFill>
                  <a:schemeClr val="accent3"/>
                </a:solidFill>
                <a:latin typeface="黑体" pitchFamily="49" charset="-122"/>
                <a:ea typeface="黑体" pitchFamily="49" charset="-122"/>
              </a:rPr>
              <a:t>/</a:t>
            </a:r>
            <a:r>
              <a:rPr lang="zh-CN" altLang="zh-CN" sz="1600" dirty="0">
                <a:solidFill>
                  <a:schemeClr val="accent3"/>
                </a:solidFill>
                <a:latin typeface="黑体" pitchFamily="49" charset="-122"/>
                <a:ea typeface="黑体" pitchFamily="49" charset="-122"/>
              </a:rPr>
              <a:t>投资</a:t>
            </a:r>
            <a:r>
              <a:rPr lang="zh-CN" altLang="zh-CN" sz="1600" dirty="0" smtClean="0">
                <a:solidFill>
                  <a:schemeClr val="accent3"/>
                </a:solidFill>
                <a:latin typeface="黑体" pitchFamily="49" charset="-122"/>
                <a:ea typeface="黑体" pitchFamily="49" charset="-122"/>
              </a:rPr>
              <a:t>比</a:t>
            </a:r>
            <a:r>
              <a:rPr lang="en-US" altLang="zh-CN" sz="1600" dirty="0" smtClean="0">
                <a:solidFill>
                  <a:schemeClr val="accent3"/>
                </a:solidFill>
                <a:latin typeface="黑体" pitchFamily="49" charset="-122"/>
                <a:ea typeface="黑体" pitchFamily="49" charset="-122"/>
              </a:rPr>
              <a:t>  100/10</a:t>
            </a:r>
            <a:endParaRPr lang="zh-CN" altLang="zh-CN" sz="1600" dirty="0">
              <a:solidFill>
                <a:schemeClr val="accent3"/>
              </a:solidFill>
              <a:latin typeface="黑体" pitchFamily="49" charset="-122"/>
              <a:ea typeface="黑体" pitchFamily="49" charset="-122"/>
            </a:endParaRPr>
          </a:p>
          <a:p>
            <a:r>
              <a:rPr lang="en-US" altLang="zh-CN" sz="1600" dirty="0">
                <a:solidFill>
                  <a:schemeClr val="accent3"/>
                </a:solidFill>
                <a:latin typeface="黑体" pitchFamily="49" charset="-122"/>
                <a:ea typeface="黑体" pitchFamily="49" charset="-122"/>
              </a:rPr>
              <a:t>6.2.5</a:t>
            </a:r>
            <a:r>
              <a:rPr lang="zh-CN" altLang="zh-CN" sz="1600" dirty="0">
                <a:solidFill>
                  <a:schemeClr val="accent3"/>
                </a:solidFill>
                <a:latin typeface="黑体" pitchFamily="49" charset="-122"/>
                <a:ea typeface="黑体" pitchFamily="49" charset="-122"/>
              </a:rPr>
              <a:t>投资回收</a:t>
            </a:r>
            <a:r>
              <a:rPr lang="zh-CN" altLang="zh-CN" sz="1600" dirty="0" smtClean="0">
                <a:solidFill>
                  <a:schemeClr val="accent3"/>
                </a:solidFill>
                <a:latin typeface="黑体" pitchFamily="49" charset="-122"/>
                <a:ea typeface="黑体" pitchFamily="49" charset="-122"/>
              </a:rPr>
              <a:t>周期</a:t>
            </a:r>
            <a:endParaRPr lang="zh-CN" altLang="zh-CN" sz="1600" dirty="0">
              <a:solidFill>
                <a:schemeClr val="accent3"/>
              </a:solidFill>
              <a:latin typeface="黑体" pitchFamily="49" charset="-122"/>
              <a:ea typeface="黑体" pitchFamily="49" charset="-122"/>
            </a:endParaRPr>
          </a:p>
          <a:p>
            <a:r>
              <a:rPr lang="zh-CN" altLang="zh-CN" sz="1600" dirty="0">
                <a:solidFill>
                  <a:schemeClr val="accent3"/>
                </a:solidFill>
                <a:latin typeface="黑体" pitchFamily="49" charset="-122"/>
                <a:ea typeface="黑体" pitchFamily="49" charset="-122"/>
              </a:rPr>
              <a:t>约三个月左右即可收回</a:t>
            </a:r>
            <a:r>
              <a:rPr lang="zh-CN" altLang="zh-CN" sz="1600" dirty="0" smtClean="0">
                <a:solidFill>
                  <a:schemeClr val="accent3"/>
                </a:solidFill>
                <a:latin typeface="黑体" pitchFamily="49" charset="-122"/>
                <a:ea typeface="黑体" pitchFamily="49" charset="-122"/>
              </a:rPr>
              <a:t>成本</a:t>
            </a:r>
            <a:r>
              <a:rPr lang="zh-CN" altLang="en-US" sz="1600" dirty="0">
                <a:solidFill>
                  <a:schemeClr val="accent3"/>
                </a:solidFill>
                <a:latin typeface="黑体" pitchFamily="49" charset="-122"/>
                <a:ea typeface="黑体" pitchFamily="49" charset="-122"/>
              </a:rPr>
              <a:t>。</a:t>
            </a:r>
            <a:endParaRPr lang="zh-CN" altLang="zh-CN" sz="1600" dirty="0">
              <a:solidFill>
                <a:schemeClr val="accent3"/>
              </a:solidFill>
              <a:latin typeface="黑体" pitchFamily="49" charset="-122"/>
              <a:ea typeface="黑体" pitchFamily="49" charset="-122"/>
            </a:endParaRPr>
          </a:p>
        </p:txBody>
      </p:sp>
      <p:sp>
        <p:nvSpPr>
          <p:cNvPr id="6" name="TextBox 5"/>
          <p:cNvSpPr txBox="1"/>
          <p:nvPr/>
        </p:nvSpPr>
        <p:spPr>
          <a:xfrm>
            <a:off x="3591236" y="3869759"/>
            <a:ext cx="5188218" cy="1661993"/>
          </a:xfrm>
          <a:prstGeom prst="rect">
            <a:avLst/>
          </a:prstGeom>
          <a:noFill/>
        </p:spPr>
        <p:txBody>
          <a:bodyPr wrap="square" rtlCol="0">
            <a:spAutoFit/>
          </a:bodyPr>
          <a:lstStyle/>
          <a:p>
            <a:r>
              <a:rPr lang="en-US" altLang="zh-CN" sz="1600" b="1" dirty="0">
                <a:solidFill>
                  <a:schemeClr val="accent3"/>
                </a:solidFill>
                <a:latin typeface="黑体" pitchFamily="49" charset="-122"/>
                <a:ea typeface="黑体" pitchFamily="49" charset="-122"/>
              </a:rPr>
              <a:t>6.3</a:t>
            </a:r>
            <a:r>
              <a:rPr lang="zh-CN" altLang="zh-CN" sz="1600" b="1" dirty="0">
                <a:solidFill>
                  <a:schemeClr val="accent3"/>
                </a:solidFill>
                <a:latin typeface="黑体" pitchFamily="49" charset="-122"/>
                <a:ea typeface="黑体" pitchFamily="49" charset="-122"/>
              </a:rPr>
              <a:t>市场预测</a:t>
            </a:r>
          </a:p>
          <a:p>
            <a:r>
              <a:rPr lang="zh-CN" altLang="zh-CN" sz="1600" dirty="0">
                <a:solidFill>
                  <a:schemeClr val="accent3"/>
                </a:solidFill>
                <a:latin typeface="黑体" pitchFamily="49" charset="-122"/>
                <a:ea typeface="黑体" pitchFamily="49" charset="-122"/>
              </a:rPr>
              <a:t>由于现在生活节奏的加快，人们需要一个这样的</a:t>
            </a:r>
            <a:r>
              <a:rPr lang="en-US" altLang="zh-CN" sz="1600" dirty="0">
                <a:solidFill>
                  <a:schemeClr val="accent3"/>
                </a:solidFill>
                <a:latin typeface="黑体" pitchFamily="49" charset="-122"/>
                <a:ea typeface="黑体" pitchFamily="49" charset="-122"/>
              </a:rPr>
              <a:t>app</a:t>
            </a:r>
            <a:r>
              <a:rPr lang="zh-CN" altLang="zh-CN" sz="1600" dirty="0">
                <a:solidFill>
                  <a:schemeClr val="accent3"/>
                </a:solidFill>
                <a:latin typeface="黑体" pitchFamily="49" charset="-122"/>
                <a:ea typeface="黑体" pitchFamily="49" charset="-122"/>
              </a:rPr>
              <a:t>以帮助记录那些容易忘记的事情，因此，该</a:t>
            </a:r>
            <a:r>
              <a:rPr lang="en-US" altLang="zh-CN" sz="1600" dirty="0">
                <a:solidFill>
                  <a:schemeClr val="accent3"/>
                </a:solidFill>
                <a:latin typeface="黑体" pitchFamily="49" charset="-122"/>
                <a:ea typeface="黑体" pitchFamily="49" charset="-122"/>
              </a:rPr>
              <a:t>app</a:t>
            </a:r>
            <a:r>
              <a:rPr lang="zh-CN" altLang="zh-CN" sz="1600" dirty="0">
                <a:solidFill>
                  <a:schemeClr val="accent3"/>
                </a:solidFill>
                <a:latin typeface="黑体" pitchFamily="49" charset="-122"/>
                <a:ea typeface="黑体" pitchFamily="49" charset="-122"/>
              </a:rPr>
              <a:t>拥有一个较大的市场。</a:t>
            </a:r>
          </a:p>
          <a:p>
            <a:endParaRPr lang="zh-CN" altLang="en-US" dirty="0"/>
          </a:p>
          <a:p>
            <a:endParaRPr lang="zh-CN" altLang="en-US" dirty="0"/>
          </a:p>
        </p:txBody>
      </p:sp>
      <p:pic>
        <p:nvPicPr>
          <p:cNvPr id="7" name="图片占位符 21">
            <a:extLst>
              <a:ext uri="{FF2B5EF4-FFF2-40B4-BE49-F238E27FC236}">
                <a16:creationId xmlns="" xmlns:a16="http://schemas.microsoft.com/office/drawing/2014/main" id="{A4FABF3F-685E-4BAE-B6AB-E22C46E95FA1}"/>
              </a:ext>
            </a:extLst>
          </p:cNvPr>
          <p:cNvPicPr>
            <a:picLocks noChangeAspect="1"/>
          </p:cNvPicPr>
          <p:nvPr/>
        </p:nvPicPr>
        <p:blipFill>
          <a:blip r:embed="rId4" cstate="print">
            <a:extLst>
              <a:ext uri="{28A0092B-C50C-407E-A947-70E740481C1C}">
                <a14:useLocalDpi xmlns:a14="http://schemas.microsoft.com/office/drawing/2010/main" val="0"/>
              </a:ext>
            </a:extLst>
          </a:blip>
          <a:srcRect l="2652" r="2652"/>
          <a:stretch>
            <a:fillRect/>
          </a:stretch>
        </p:blipFill>
        <p:spPr>
          <a:xfrm>
            <a:off x="6444208" y="771550"/>
            <a:ext cx="1950811" cy="1949346"/>
          </a:xfrm>
          <a:prstGeom prst="ellipse">
            <a:avLst/>
          </a:prstGeom>
        </p:spPr>
      </p:pic>
    </p:spTree>
    <p:extLst>
      <p:ext uri="{BB962C8B-B14F-4D97-AF65-F5344CB8AC3E}">
        <p14:creationId xmlns:p14="http://schemas.microsoft.com/office/powerpoint/2010/main" val="319295085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TotalTime>
  <Words>1852</Words>
  <Application>Microsoft Office PowerPoint</Application>
  <PresentationFormat>全屏显示(16:9)</PresentationFormat>
  <Paragraphs>250</Paragraphs>
  <Slides>15</Slides>
  <Notes>9</Notes>
  <HiddenSlides>0</HiddenSlides>
  <MMClips>2</MMClips>
  <ScaleCrop>false</ScaleCrop>
  <HeadingPairs>
    <vt:vector size="4" baseType="variant">
      <vt:variant>
        <vt:lpstr>主题</vt:lpstr>
      </vt:variant>
      <vt:variant>
        <vt:i4>2</vt:i4>
      </vt:variant>
      <vt:variant>
        <vt:lpstr>幻灯片标题</vt:lpstr>
      </vt:variant>
      <vt:variant>
        <vt:i4>15</vt:i4>
      </vt:variant>
    </vt:vector>
  </HeadingPairs>
  <TitlesOfParts>
    <vt:vector size="17" baseType="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nijialing</dc:creator>
  <cp:lastModifiedBy>nijialing</cp:lastModifiedBy>
  <cp:revision>170</cp:revision>
  <dcterms:created xsi:type="dcterms:W3CDTF">2014-08-10T04:03:00Z</dcterms:created>
  <dcterms:modified xsi:type="dcterms:W3CDTF">2019-03-29T15:16:59Z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